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42"/>
  </p:notesMasterIdLst>
  <p:sldIdLst>
    <p:sldId id="256" r:id="rId5"/>
    <p:sldId id="257" r:id="rId6"/>
    <p:sldId id="263" r:id="rId7"/>
    <p:sldId id="305" r:id="rId8"/>
    <p:sldId id="264" r:id="rId9"/>
    <p:sldId id="265" r:id="rId10"/>
    <p:sldId id="268" r:id="rId11"/>
    <p:sldId id="269" r:id="rId12"/>
    <p:sldId id="270" r:id="rId13"/>
    <p:sldId id="271" r:id="rId14"/>
    <p:sldId id="306" r:id="rId15"/>
    <p:sldId id="307" r:id="rId16"/>
    <p:sldId id="308" r:id="rId17"/>
    <p:sldId id="309" r:id="rId18"/>
    <p:sldId id="310" r:id="rId19"/>
    <p:sldId id="311" r:id="rId20"/>
    <p:sldId id="312" r:id="rId21"/>
    <p:sldId id="313" r:id="rId22"/>
    <p:sldId id="314" r:id="rId23"/>
    <p:sldId id="315" r:id="rId24"/>
    <p:sldId id="282" r:id="rId25"/>
    <p:sldId id="283" r:id="rId26"/>
    <p:sldId id="286" r:id="rId27"/>
    <p:sldId id="288" r:id="rId28"/>
    <p:sldId id="292" r:id="rId29"/>
    <p:sldId id="293" r:id="rId30"/>
    <p:sldId id="294" r:id="rId31"/>
    <p:sldId id="299" r:id="rId32"/>
    <p:sldId id="300" r:id="rId33"/>
    <p:sldId id="301" r:id="rId34"/>
    <p:sldId id="316" r:id="rId35"/>
    <p:sldId id="317" r:id="rId36"/>
    <p:sldId id="319" r:id="rId37"/>
    <p:sldId id="318" r:id="rId38"/>
    <p:sldId id="296" r:id="rId39"/>
    <p:sldId id="297" r:id="rId40"/>
    <p:sldId id="298" r:id="rId41"/>
  </p:sldIdLst>
  <p:sldSz cx="9144000" cy="5143500" type="screen16x9"/>
  <p:notesSz cx="6858000" cy="9144000"/>
  <p:embeddedFontLst>
    <p:embeddedFont>
      <p:font typeface="Helvetica Neue" panose="020B0604020202020204" charset="0"/>
      <p:regular r:id="rId43"/>
      <p:bold r:id="rId44"/>
      <p:italic r:id="rId45"/>
      <p:boldItalic r:id="rId46"/>
    </p:embeddedFont>
    <p:embeddedFont>
      <p:font typeface="Palatino Linotype" panose="02040502050505030304" pitchFamily="18" charset="0"/>
      <p:regular r:id="rId47"/>
      <p:bold r:id="rId48"/>
      <p:italic r:id="rId49"/>
      <p:boldItalic r:id="rId50"/>
    </p:embeddedFont>
    <p:embeddedFont>
      <p:font typeface="Proxima Nova" panose="020B0604020202020204"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Light" panose="02000000000000000000" pitchFamily="2" charset="0"/>
      <p:regular r:id="rId59"/>
      <p:bold r:id="rId60"/>
      <p:italic r:id="rId61"/>
      <p:boldItalic r:id="rId62"/>
    </p:embeddedFont>
    <p:embeddedFont>
      <p:font typeface="Roboto Thin" panose="02000000000000000000" pitchFamily="2" charset="0"/>
      <p:regular r:id="rId63"/>
      <p:bold r:id="rId64"/>
      <p:italic r:id="rId65"/>
      <p:boldItalic r:id="rId66"/>
    </p:embeddedFont>
    <p:embeddedFont>
      <p:font typeface="Segoe UI" panose="020B0502040204020203"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50D9E-EEFA-424B-9606-651DA59217AC}" v="13" dt="2023-11-02T11:26:18.308"/>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321" autoAdjust="0"/>
  </p:normalViewPr>
  <p:slideViewPr>
    <p:cSldViewPr snapToGrid="0">
      <p:cViewPr varScale="1">
        <p:scale>
          <a:sx n="119" d="100"/>
          <a:sy n="119" d="100"/>
        </p:scale>
        <p:origin x="1714"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4.xml"/><Relationship Id="rId51" Type="http://schemas.openxmlformats.org/officeDocument/2006/relationships/font" Target="fonts/font9.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8.fntdata"/><Relationship Id="rId55" Type="http://schemas.openxmlformats.org/officeDocument/2006/relationships/font" Target="fonts/font13.fntdata"/><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47:41.858"/>
    </inkml:context>
    <inkml:brush xml:id="br0">
      <inkml:brushProperty name="width" value="0.35" units="cm"/>
      <inkml:brushProperty name="height" value="0.35" units="cm"/>
      <inkml:brushProperty name="color" value="#FFFFFF"/>
    </inkml:brush>
  </inkml:definitions>
  <inkml:trace contextRef="#ctx0" brushRef="#br0">9964 83 24575,'-7'1'0,"-1"0"0,1 0 0,0 1 0,0 0 0,-11 6 0,-11 2 0,-15-2 0,1-2 0,-1-3 0,0 0 0,-68-7 0,13 2 0,34 2 0,0-3 0,-108-17 0,104 6 0,-1 4 0,-128-3 0,49 12 0,-161 4 0,210 6 0,-40 2 0,-832-12 0,936-1 0,-39-6 0,-34-2 0,-545 10 0,636 2 0,0 0 0,0 0 0,0 2 0,-19 6 0,18-5 0,-1 0 0,1-1 0,-25 2 0,-134 8 0,-20 3 0,141-12 0,-60-3 0,62-2 0,-69 8 0,9 2 0,-179-6 0,157-6 0,-9-8 0,-2-1 0,-69 0 0,88 2 0,-153 8 0,118 4 0,-365-3 0,498-2 0,-41-6 0,-23-2 0,-62-5 0,157 15 0,-78-6 0,-125 6 0,86 2 0,-143 13 0,179-9 0,-142-8 0,145-7 0,-149-34 0,43 4 0,123 33 0,-1 2 0,-85 5 0,41 1 0,47 1 0,1 3 0,-80 17 0,19-2 0,78-17 0,-52 0 0,57-5 0,1 3 0,-45 7 0,-40 15 0,86-20 0,25-3 0,0-1 0,0 2 0,0-1 0,0 1 0,0 1 0,0 0 0,1 0 0,0 0 0,-1 1 0,-9 7 0,13-8 0,-9 7 0,1 0 0,0 0 0,-15 17 0,24-23 0,1 0 0,-1 1 0,1 0 0,0 0 0,0 0 0,1 0 0,-1 0 0,1 1 0,0-1 0,1 0 0,0 1 0,-1 0 0,1 9 0,1-14 0,-1 1 0,2 0 0,-1-1 0,0 1 0,0 0 0,0-1 0,1 1 0,-1 0 0,1-1 0,-1 1 0,1-1 0,0 1 0,0-1 0,-1 1 0,1-1 0,0 1 0,0-1 0,1 0 0,1 2 0,0 0 0,0-1 0,0 0 0,1 0 0,-1 0 0,1 0 0,-1-1 0,1 1 0,5 0 0,7 2 0,0-2 0,1 0 0,19 0 0,-30-2 0,21 1 0,-2-1 0,0 2 0,0 0 0,-1 1 0,42 12 0,-28-5 0,0-1 0,1-2 0,74 5 0,123-12 0,-107-2 0,128 22 0,8-1 0,-70-20-1365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344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7782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2482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081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 BUT SHOULD BE UPDATED REGULARLY</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link your evidence to each of the Intended Learning Outcomes of this block.</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b4f495656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b4f495656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lvl="0" indent="0" algn="l" rtl="0">
              <a:spcBef>
                <a:spcPts val="0"/>
              </a:spcBef>
              <a:spcAft>
                <a:spcPts val="0"/>
              </a:spcAft>
              <a:buNone/>
            </a:pPr>
            <a:endParaRPr dirty="0"/>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dirty="0"/>
              <a:t>(Some reflection is almost always a good idea as it provides the foundation for Section C.)</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602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194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720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p>
          <a:p>
            <a:pPr marL="0" lvl="0" indent="0" algn="l" rtl="0">
              <a:spcBef>
                <a:spcPts val="0"/>
              </a:spcBef>
              <a:spcAft>
                <a:spcPts val="0"/>
              </a:spcAft>
              <a:buNone/>
            </a:pPr>
            <a:endParaRPr/>
          </a:p>
          <a:p>
            <a:pPr marL="0" lvl="0" indent="0" algn="l" rtl="0">
              <a:spcBef>
                <a:spcPts val="0"/>
              </a:spcBef>
              <a:spcAft>
                <a:spcPts val="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endParaRPr lang="en"/>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a:t>
            </a:r>
          </a:p>
          <a:p>
            <a:pPr marL="0" lvl="0" indent="0" algn="l" rtl="0">
              <a:spcBef>
                <a:spcPts val="0"/>
              </a:spcBef>
              <a:spcAft>
                <a:spcPts val="0"/>
              </a:spcAft>
              <a:buNone/>
            </a:pPr>
            <a:endParaRPr lang="en"/>
          </a:p>
          <a:p>
            <a:pPr marL="0" lvl="0" indent="0" algn="l" rtl="0">
              <a:spcBef>
                <a:spcPts val="0"/>
              </a:spcBef>
              <a:spcAft>
                <a:spcPts val="0"/>
              </a:spcAft>
              <a:buNone/>
            </a:pPr>
            <a:r>
              <a:rPr lang="en"/>
              <a:t>Note: some of the required information may be captured in production documents such as your work log or peer reviews. 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redaUniversityADSAI/2023-24a-fai1-adsai-Ibrahimabdo231018/blob/main/certificates/Introduction%20to%20Power%20BI.pdf"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redaUniversityADSAI/2023-24a-fai1-adsai-Ibrahimabdo231018/blob/main/Feedbacks/pre-powerbi-final%20presentaion/3d9a0962-4ee6-4186-a868-7aabb57a1043.pdf"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study.buas.nl/d2l/le/8759/discussions/threads/503/View" TargetMode="External"/><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github.com/BredaUniversityADSAI/2023-24a-fai1-adsai-Ibrahimabdo231018/blob/main/deliverables/Work%20Log%202023-24A%20ADS_AI%20(1).xlsx" TargetMode="External"/><Relationship Id="rId5" Type="http://schemas.openxmlformats.org/officeDocument/2006/relationships/hyperlink" Target="https://github.com/BredaUniversityADSAI/2023-24a-fai1-adsai-Ibrahimabdo231018/tree/main/Tasks" TargetMode="External"/><Relationship Id="rId4" Type="http://schemas.openxmlformats.org/officeDocument/2006/relationships/hyperlink" Target="https://github.com/BredaUniversityADSAI/2023-24a-fai1-adsai-Ibrahimabdo231018/blob/main/Tasks/Helping%20peers%20in%20thier%20tasks.pn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redaUniversityADSAI/2023-24a-fai1-adsai-Ibrahimabdo231018/blob/main/deliverables/Learning%20Log%202023-24A%20ADS_AI%20(2)%20(1).pptx"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dubuas-my.sharepoint.com/personal/234051_buas_nl/_layouts/15/stream.aspx?id=%2Fpersonal%2F234051%5Fbuas%5Fnl%2FDocuments%2FMicrosoft%20Teams%20Chat%20Files%2FPXL%5F20230922%5F112725537%2ETS%2Emp4&amp;referrer=OfficeHome%2EWeb&amp;referrerScenario=RecentVideo%2EView"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hyperlink" Target="https://github.com/BredaUniversityADSAI/2023-24a-fai1-adsai-Ibrahimabdo231018/blob/main/deliverables/AI%20in%20Minority%20Report.docx"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redaUniversityADSAI/2023-24a-fai1-adsai-Ibrahimabdo231018/blob/main/deliverables/UX_Dashboard_Iteration_Ibrahim_abdo.pbix"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hyperlink" Target="https://github.com/BredaUniversityADSAI/2023-24a-fai1-adsai-Ibrahimabdo231018/blob/main/DataScience1_Dashboard/introduction%20to%20data%20science/PRE_DataVisualizationDatalabPreparation.pbix" TargetMode="External"/><Relationship Id="rId4" Type="http://schemas.openxmlformats.org/officeDocument/2006/relationships/hyperlink" Target="https://github.com/BredaUniversityADSAI/2023-24a-fai1-adsai-Ibrahimabdo231018/blob/main/DataScience1_Dashboard/introduction%20to%20data%20science/PRE_UX_Dashboard.pbix"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redaUniversityADSAI/2023-24a-fai1-adsai-Ibrahimabdo231018/blob/main/deliverables/SDGIndicatorsDashboard_Ibrahimabdo.pbix"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BredaUniversityADSAI/2023-24a-fai1-adsai-Ibrahimabdo231018/blob/main/deliverables/Coding%20bat%20evidence.png"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BredaUniversityADSAI/2023-24a-fai1-adsai-Ibrahimabdo231018/tree/main/Bronze%20medal" TargetMode="External"/><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github.com/BredaUniversityADSAI/2023-24a-fai1-adsai-Ibrahimabdo231018/tree/main/silver%20meda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edaUniversityADSAI/2023-24a-fai1-adsai-Ibrahimabdo231018/blob/main/Tasks/IntroToDataEthicsModule1%20Copy.pdf"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edubuas-my.sharepoint.com/personal/234051_buas_nl/_layouts/15/stream.aspx?id=%2Fpersonal%2F234051%5Fbuas%5Fnl%2FDocuments%2FMicrosoft%20Teams%20Chat%20Files%2FPXL%5F20230922%5F112725537%2ETS%2Emp4&amp;referrer=StreamWebApp%2EWeb&amp;referrerScenario=AddressBarCopied%2Eview" TargetMode="External"/><Relationship Id="rId5" Type="http://schemas.openxmlformats.org/officeDocument/2006/relationships/hyperlink" Target="https://github.com/BredaUniversityADSAI/2023-24a-fai1-adsai-Ibrahimabdo231018/blob/main/deliverables/AI%20in%20Minority%20Report.pdf" TargetMode="External"/><Relationship Id="rId4" Type="http://schemas.openxmlformats.org/officeDocument/2006/relationships/hyperlink" Target="https://github.com/BredaUniversityADSAI/2023-24a-fai1-adsai-Ibrahimabdo231018/blob/main/Tasks/Creative%20brief%20quizz.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Roboto"/>
                <a:ea typeface="Roboto"/>
                <a:cs typeface="Roboto"/>
                <a:sym typeface="Roboto"/>
              </a:rPr>
              <a:t>«Ibrahim Abdo»</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a:latin typeface="Roboto"/>
                <a:ea typeface="Roboto"/>
                <a:cs typeface="Roboto"/>
                <a:sym typeface="Roboto"/>
              </a:rPr>
              <a:t>231018</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«Project 1A , FAI1»</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a:solidFill>
                  <a:srgbClr val="434343"/>
                </a:solidFill>
              </a:rPr>
              <a:t>Learning Log </a:t>
            </a:r>
            <a:endParaRPr sz="1800">
              <a:solidFill>
                <a:srgbClr val="434343"/>
              </a:solidFill>
            </a:endParaRPr>
          </a:p>
          <a:p>
            <a:pPr marL="0" lvl="0" indent="0" algn="l" rtl="0">
              <a:lnSpc>
                <a:spcPct val="104000"/>
              </a:lnSpc>
              <a:spcBef>
                <a:spcPts val="800"/>
              </a:spcBef>
              <a:spcAft>
                <a:spcPts val="800"/>
              </a:spcAft>
              <a:buNone/>
            </a:pPr>
            <a:r>
              <a:rPr lang="en" sz="1800">
                <a:solidFill>
                  <a:srgbClr val="434343"/>
                </a:solidFill>
              </a:rPr>
              <a:t>«academicyear» «academicblock» </a:t>
            </a:r>
            <a:endParaRPr sz="1800">
              <a:solidFill>
                <a:srgbClr val="434343"/>
              </a:solidFill>
            </a:endParaRP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80000"/>
                </a:solidFill>
                <a:latin typeface="Roboto"/>
                <a:ea typeface="Roboto"/>
                <a:cs typeface="Roboto"/>
                <a:sym typeface="Roboto"/>
              </a:rPr>
              <a:t>Design by Marvin Damstra</a:t>
            </a:r>
            <a:endParaRPr sz="600">
              <a:solidFill>
                <a:srgbClr val="980000"/>
              </a:solidFill>
              <a:latin typeface="Roboto"/>
              <a:ea typeface="Roboto"/>
              <a:cs typeface="Roboto"/>
              <a:sym typeface="Roboto"/>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8F4A5-71E2-A3AC-75A0-523F00D3D561}"/>
                  </a:ext>
                </a:extLst>
              </p14:cNvPr>
              <p14:cNvContentPartPr/>
              <p14:nvPr/>
            </p14:nvContentPartPr>
            <p14:xfrm>
              <a:off x="1955465" y="4528025"/>
              <a:ext cx="3587040" cy="156960"/>
            </p14:xfrm>
          </p:contentPart>
        </mc:Choice>
        <mc:Fallback xmlns="">
          <p:pic>
            <p:nvPicPr>
              <p:cNvPr id="3" name="Ink 2">
                <a:extLst>
                  <a:ext uri="{FF2B5EF4-FFF2-40B4-BE49-F238E27FC236}">
                    <a16:creationId xmlns:a16="http://schemas.microsoft.com/office/drawing/2014/main" id="{3F68F4A5-71E2-A3AC-75A0-523F00D3D561}"/>
                  </a:ext>
                </a:extLst>
              </p:cNvPr>
              <p:cNvPicPr/>
              <p:nvPr/>
            </p:nvPicPr>
            <p:blipFill>
              <a:blip r:embed="rId4"/>
              <a:stretch>
                <a:fillRect/>
              </a:stretch>
            </p:blipFill>
            <p:spPr>
              <a:xfrm>
                <a:off x="1892465" y="4465385"/>
                <a:ext cx="3712680" cy="282600"/>
              </a:xfrm>
              <a:prstGeom prst="rect">
                <a:avLst/>
              </a:prstGeom>
            </p:spPr>
          </p:pic>
        </mc:Fallback>
      </mc:AlternateContent>
      <p:pic>
        <p:nvPicPr>
          <p:cNvPr id="5" name="Picture 4" descr="A person taking a selfie&#10;&#10;Description automatically generated">
            <a:extLst>
              <a:ext uri="{FF2B5EF4-FFF2-40B4-BE49-F238E27FC236}">
                <a16:creationId xmlns:a16="http://schemas.microsoft.com/office/drawing/2014/main" id="{7AF3FA85-A8FD-D5F3-1907-332EB7A0D7E0}"/>
              </a:ext>
            </a:extLst>
          </p:cNvPr>
          <p:cNvPicPr>
            <a:picLocks noChangeAspect="1"/>
          </p:cNvPicPr>
          <p:nvPr/>
        </p:nvPicPr>
        <p:blipFill>
          <a:blip r:embed="rId5"/>
          <a:stretch>
            <a:fillRect/>
          </a:stretch>
        </p:blipFill>
        <p:spPr>
          <a:xfrm>
            <a:off x="3748985" y="640075"/>
            <a:ext cx="1371600" cy="1371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p>
          <a:p>
            <a:pPr marL="182880" lvl="0" indent="-154940" algn="l" rtl="0">
              <a:spcBef>
                <a:spcPts val="0"/>
              </a:spcBef>
              <a:spcAft>
                <a:spcPts val="0"/>
              </a:spcAft>
              <a:buSzPts val="1000"/>
              <a:buChar char="●"/>
            </a:pPr>
            <a:r>
              <a:rPr lang="en" dirty="0"/>
              <a:t>It seemed I’m doing well in the working and learning log so far but </a:t>
            </a:r>
            <a:r>
              <a:rPr lang="en-GB" dirty="0"/>
              <a:t>I</a:t>
            </a:r>
            <a:r>
              <a:rPr lang="en" dirty="0"/>
              <a:t> need to mention the feedbacks on the other weeks as well , and he realized that I’m having </a:t>
            </a:r>
            <a:r>
              <a:rPr lang="en-GB" dirty="0"/>
              <a:t>difficulties with doing python applications on coding bat , we discussed this and we figured out that the main reason is my working environment as being at home don’t make me do so much progress , because of all of the distracting's that it’s there .</a:t>
            </a:r>
            <a:endParaRPr dirty="0"/>
          </a:p>
          <a:p>
            <a:pPr marL="0" lvl="0" indent="0" algn="l" rtl="0">
              <a:spcBef>
                <a:spcPts val="800"/>
              </a:spcBef>
              <a:spcAft>
                <a:spcPts val="800"/>
              </a:spcAft>
              <a:buNone/>
            </a:pPr>
            <a:r>
              <a:rPr lang="en" dirty="0"/>
              <a:t>Response</a:t>
            </a:r>
          </a:p>
          <a:p>
            <a:pPr marL="0" lvl="0" indent="0" algn="l" rtl="0">
              <a:spcBef>
                <a:spcPts val="800"/>
              </a:spcBef>
              <a:spcAft>
                <a:spcPts val="800"/>
              </a:spcAft>
              <a:buNone/>
            </a:pPr>
            <a:r>
              <a:rPr lang="en-GB" dirty="0"/>
              <a:t>I</a:t>
            </a:r>
            <a:r>
              <a:rPr lang="en" dirty="0"/>
              <a:t> will write the feedbacks on the weeks that wasn ‘t mentioned as </a:t>
            </a:r>
            <a:r>
              <a:rPr lang="en-GB" dirty="0"/>
              <a:t>well in my learning log , and I will find a focusing space to do the tasks from python , like the library next to me or even coming to the campus to make myself more productive , as I need to work more on my python files and my coding bat , I will try to catch up with my colleagues by the end of the autumn break.</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r>
              <a:rPr lang="en-GB" dirty="0"/>
              <a:t>T</a:t>
            </a:r>
            <a:r>
              <a:rPr lang="en" dirty="0"/>
              <a:t>o be familiar in using Power Bi </a:t>
            </a:r>
          </a:p>
          <a:p>
            <a:pPr marL="182880" lvl="0" indent="-154940" algn="l" rtl="0">
              <a:spcBef>
                <a:spcPts val="0"/>
              </a:spcBef>
              <a:spcAft>
                <a:spcPts val="0"/>
              </a:spcAft>
              <a:buSzPts val="1000"/>
              <a:buChar char="●"/>
            </a:pPr>
            <a:r>
              <a:rPr lang="en-GB" dirty="0"/>
              <a:t>Getting to know more about SDG and it goals</a:t>
            </a:r>
          </a:p>
          <a:p>
            <a:pPr marL="182880" lvl="0" indent="-154940" algn="l" rtl="0">
              <a:spcBef>
                <a:spcPts val="0"/>
              </a:spcBef>
              <a:spcAft>
                <a:spcPts val="0"/>
              </a:spcAft>
              <a:buSzPts val="1000"/>
              <a:buChar char="●"/>
            </a:pPr>
            <a:r>
              <a:rPr lang="en-GB" dirty="0"/>
              <a:t>To practice python more often as I’m delayed on track</a:t>
            </a: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GB" dirty="0"/>
              <a:t>T</a:t>
            </a:r>
            <a:r>
              <a:rPr lang="en" dirty="0"/>
              <a:t>o use power bi and applying filtering and cleaning to the data</a:t>
            </a:r>
          </a:p>
          <a:p>
            <a:pPr marL="182880" lvl="0" indent="-154940" algn="l" rtl="0">
              <a:spcBef>
                <a:spcPts val="0"/>
              </a:spcBef>
              <a:spcAft>
                <a:spcPts val="0"/>
              </a:spcAft>
              <a:buSzPts val="1000"/>
              <a:buChar char="●"/>
            </a:pPr>
            <a:r>
              <a:rPr lang="en-GB" dirty="0"/>
              <a:t>T</a:t>
            </a:r>
            <a:r>
              <a:rPr lang="en" dirty="0"/>
              <a:t>o make a data-driven question research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GB" dirty="0">
                <a:hlinkClick r:id="rId3"/>
              </a:rPr>
              <a:t>2023-24a-fai1-adsai-Ibrahimabdo231018/certificates/Introduction to Power BI.pdf at main · </a:t>
            </a:r>
            <a:r>
              <a:rPr lang="en-GB" dirty="0" err="1">
                <a:hlinkClick r:id="rId3"/>
              </a:rPr>
              <a:t>BredaUniversityADSAI</a:t>
            </a:r>
            <a:r>
              <a:rPr lang="en-GB" dirty="0">
                <a:hlinkClick r:id="rId3"/>
              </a:rPr>
              <a:t>/2023-24a-fai1-adsai-Ibrahimabdo231018 (github.com)</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lvl="0" indent="-154940" algn="l" rtl="0">
              <a:spcBef>
                <a:spcPts val="0"/>
              </a:spcBef>
              <a:spcAft>
                <a:spcPts val="0"/>
              </a:spcAft>
              <a:buSzPts val="1000"/>
              <a:buChar char="●"/>
            </a:pPr>
            <a:r>
              <a:rPr lang="en-GB" dirty="0"/>
              <a:t>I</a:t>
            </a:r>
            <a:r>
              <a:rPr lang="en" dirty="0"/>
              <a:t>t went well overall with some challenges</a:t>
            </a:r>
            <a:endParaRPr dirty="0"/>
          </a:p>
          <a:p>
            <a:pPr marL="182880" lvl="0" indent="-154940" algn="l" rtl="0">
              <a:spcBef>
                <a:spcPts val="0"/>
              </a:spcBef>
              <a:spcAft>
                <a:spcPts val="0"/>
              </a:spcAft>
              <a:buSzPts val="1000"/>
              <a:buChar char="●"/>
            </a:pPr>
            <a:r>
              <a:rPr lang="en" dirty="0"/>
              <a:t>What went well? </a:t>
            </a:r>
          </a:p>
          <a:p>
            <a:pPr marL="182880" lvl="0" indent="-154940" algn="l" rtl="0">
              <a:spcBef>
                <a:spcPts val="0"/>
              </a:spcBef>
              <a:spcAft>
                <a:spcPts val="0"/>
              </a:spcAft>
              <a:buSzPts val="1000"/>
              <a:buChar char="●"/>
            </a:pPr>
            <a:r>
              <a:rPr lang="en-GB" dirty="0"/>
              <a:t>P</a:t>
            </a:r>
            <a:r>
              <a:rPr lang="en" dirty="0"/>
              <a:t>racticing power bi smoothly</a:t>
            </a:r>
            <a:endParaRPr dirty="0"/>
          </a:p>
          <a:p>
            <a:pPr marL="182880" lvl="0" indent="-154940" algn="l" rtl="0">
              <a:spcBef>
                <a:spcPts val="0"/>
              </a:spcBef>
              <a:spcAft>
                <a:spcPts val="0"/>
              </a:spcAft>
              <a:buSzPts val="1000"/>
              <a:buChar char="●"/>
            </a:pPr>
            <a:r>
              <a:rPr lang="en" dirty="0"/>
              <a:t>What didn’t go so well? </a:t>
            </a:r>
          </a:p>
          <a:p>
            <a:pPr marL="182880" lvl="0" indent="-154940" algn="l" rtl="0">
              <a:spcBef>
                <a:spcPts val="0"/>
              </a:spcBef>
              <a:spcAft>
                <a:spcPts val="0"/>
              </a:spcAft>
              <a:buSzPts val="1000"/>
              <a:buChar char="●"/>
            </a:pPr>
            <a:r>
              <a:rPr lang="en-GB" dirty="0"/>
              <a:t>Just on Friday forgot to scan mi student id for attendance</a:t>
            </a:r>
            <a:endParaRPr dirty="0"/>
          </a:p>
          <a:p>
            <a:pPr marL="182880" lvl="0" indent="-154940" algn="l" rtl="0">
              <a:spcBef>
                <a:spcPts val="0"/>
              </a:spcBef>
              <a:spcAft>
                <a:spcPts val="0"/>
              </a:spcAft>
              <a:buSzPts val="1000"/>
              <a:buChar char="●"/>
            </a:pPr>
            <a:r>
              <a:rPr lang="en" dirty="0"/>
              <a:t>What did you learn? </a:t>
            </a:r>
          </a:p>
          <a:p>
            <a:pPr marL="182880" lvl="0" indent="-154940" algn="l" rtl="0">
              <a:spcBef>
                <a:spcPts val="0"/>
              </a:spcBef>
              <a:spcAft>
                <a:spcPts val="0"/>
              </a:spcAft>
              <a:buSzPts val="1000"/>
              <a:buChar char="●"/>
            </a:pPr>
            <a:r>
              <a:rPr lang="en-GB" dirty="0"/>
              <a:t>P</a:t>
            </a:r>
            <a:r>
              <a:rPr lang="en" dirty="0"/>
              <a:t>ower bi and how to collect dat</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r>
              <a:rPr lang="en-GB" dirty="0"/>
              <a:t>F</a:t>
            </a:r>
            <a:r>
              <a:rPr lang="en" dirty="0"/>
              <a:t>innishing things a bit faster.</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white paper with black text&#10;&#10;Description automatically generated">
            <a:extLst>
              <a:ext uri="{FF2B5EF4-FFF2-40B4-BE49-F238E27FC236}">
                <a16:creationId xmlns:a16="http://schemas.microsoft.com/office/drawing/2014/main" id="{FE587981-DC39-832B-2334-1FC40FCBCD44}"/>
              </a:ext>
            </a:extLst>
          </p:cNvPr>
          <p:cNvPicPr>
            <a:picLocks noChangeAspect="1"/>
          </p:cNvPicPr>
          <p:nvPr/>
        </p:nvPicPr>
        <p:blipFill>
          <a:blip r:embed="rId4"/>
          <a:stretch>
            <a:fillRect/>
          </a:stretch>
        </p:blipFill>
        <p:spPr>
          <a:xfrm>
            <a:off x="0" y="3977807"/>
            <a:ext cx="2082763" cy="1165693"/>
          </a:xfrm>
          <a:prstGeom prst="rect">
            <a:avLst/>
          </a:prstGeom>
        </p:spPr>
      </p:pic>
    </p:spTree>
    <p:extLst>
      <p:ext uri="{BB962C8B-B14F-4D97-AF65-F5344CB8AC3E}">
        <p14:creationId xmlns:p14="http://schemas.microsoft.com/office/powerpoint/2010/main" val="339997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6167" y="1152852"/>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p>
          <a:p>
            <a:pPr marL="182880" lvl="0" indent="-154940" algn="l" rtl="0">
              <a:spcBef>
                <a:spcPts val="0"/>
              </a:spcBef>
              <a:spcAft>
                <a:spcPts val="0"/>
              </a:spcAft>
              <a:buSzPts val="1000"/>
              <a:buChar char="●"/>
            </a:pPr>
            <a:r>
              <a:rPr lang="en-US" dirty="0"/>
              <a:t>It seemed I’m doing well in the working and learning log so far but I need to mention the feedbacks on the other weeks as well , and he realized that I’m having difficulties with doing python applications on coding bat , we discussed this and we figured out that the main reason is my working environment as being at home don’t make me do so much progress , because of all of the distracting's that it’s there </a:t>
            </a:r>
            <a:endParaRPr dirty="0"/>
          </a:p>
          <a:p>
            <a:pPr marL="0" lvl="0" indent="0" algn="l" rtl="0">
              <a:spcBef>
                <a:spcPts val="800"/>
              </a:spcBef>
              <a:spcAft>
                <a:spcPts val="800"/>
              </a:spcAft>
              <a:buNone/>
            </a:pPr>
            <a:r>
              <a:rPr lang="en" dirty="0"/>
              <a:t>Response</a:t>
            </a:r>
          </a:p>
          <a:p>
            <a:pPr marL="0" lvl="0" indent="0" algn="l" rtl="0">
              <a:spcBef>
                <a:spcPts val="800"/>
              </a:spcBef>
              <a:spcAft>
                <a:spcPts val="800"/>
              </a:spcAft>
              <a:buNone/>
            </a:pPr>
            <a:r>
              <a:rPr lang="en-US" dirty="0"/>
              <a:t>I will write the feedbacks on the weeks that </a:t>
            </a:r>
            <a:r>
              <a:rPr lang="en-US" dirty="0" err="1"/>
              <a:t>wasn</a:t>
            </a:r>
            <a:r>
              <a:rPr lang="en-US" dirty="0"/>
              <a:t> ‘t mentioned as well in my learning log , and I will find a focusing space to do the tasks from python , like the library next to me or even coming to the campus to make myself more productive , as I need to work more on my python files and my coding bat , I will try to catch up with my colleagues by the end of the autumn break.</a:t>
            </a:r>
          </a:p>
          <a:p>
            <a:pPr marL="0" lvl="0" indent="0" algn="l" rtl="0">
              <a:spcBef>
                <a:spcPts val="800"/>
              </a:spcBef>
              <a:spcAft>
                <a:spcPts val="800"/>
              </a:spcAft>
              <a:buNone/>
            </a:pP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Tree>
    <p:extLst>
      <p:ext uri="{BB962C8B-B14F-4D97-AF65-F5344CB8AC3E}">
        <p14:creationId xmlns:p14="http://schemas.microsoft.com/office/powerpoint/2010/main" val="336695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r>
              <a:rPr lang="en-GB" dirty="0"/>
              <a:t>T</a:t>
            </a:r>
            <a:r>
              <a:rPr lang="en" dirty="0"/>
              <a:t>o work on my power bi project</a:t>
            </a:r>
          </a:p>
          <a:p>
            <a:pPr marL="182880" lvl="0" indent="-154940" algn="l" rtl="0">
              <a:spcBef>
                <a:spcPts val="0"/>
              </a:spcBef>
              <a:spcAft>
                <a:spcPts val="0"/>
              </a:spcAft>
              <a:buSzPts val="1000"/>
              <a:buChar char="●"/>
            </a:pPr>
            <a:r>
              <a:rPr lang="en-GB" dirty="0"/>
              <a:t>T</a:t>
            </a:r>
            <a:r>
              <a:rPr lang="en" dirty="0"/>
              <a:t>o collect data set</a:t>
            </a:r>
          </a:p>
          <a:p>
            <a:pPr marL="182880" lvl="0" indent="-154940" algn="l" rtl="0">
              <a:spcBef>
                <a:spcPts val="0"/>
              </a:spcBef>
              <a:spcAft>
                <a:spcPts val="0"/>
              </a:spcAft>
              <a:buSzPts val="1000"/>
              <a:buChar char="●"/>
            </a:pPr>
            <a:r>
              <a:rPr lang="en-GB" dirty="0"/>
              <a:t>T</a:t>
            </a:r>
            <a:r>
              <a:rPr lang="en" dirty="0"/>
              <a:t>o do more in python</a:t>
            </a:r>
            <a:endParaRPr dirty="0"/>
          </a:p>
          <a:p>
            <a:pPr marL="182880" lvl="0" indent="-154940" algn="l" rtl="0">
              <a:spcBef>
                <a:spcPts val="0"/>
              </a:spcBef>
              <a:spcAft>
                <a:spcPts val="0"/>
              </a:spcAft>
              <a:buSzPts val="1000"/>
              <a:buChar char="●"/>
            </a:pPr>
            <a:r>
              <a:rPr lang="en" dirty="0"/>
              <a:t>What have you actually been able to do? </a:t>
            </a:r>
            <a:endParaRPr lang="en-GB" dirty="0"/>
          </a:p>
          <a:p>
            <a:pPr marL="182880" lvl="0" indent="-154940" algn="l" rtl="0">
              <a:spcBef>
                <a:spcPts val="0"/>
              </a:spcBef>
              <a:spcAft>
                <a:spcPts val="0"/>
              </a:spcAft>
              <a:buSzPts val="1000"/>
              <a:buChar char="●"/>
            </a:pPr>
            <a:r>
              <a:rPr lang="en-GB" dirty="0"/>
              <a:t>To finishing courses that is related to power bi</a:t>
            </a:r>
          </a:p>
          <a:p>
            <a:pPr marL="182880" lvl="0" indent="-154940" algn="l" rtl="0">
              <a:spcBef>
                <a:spcPts val="0"/>
              </a:spcBef>
              <a:spcAft>
                <a:spcPts val="0"/>
              </a:spcAft>
              <a:buSzPts val="1000"/>
              <a:buChar char="●"/>
            </a:pPr>
            <a:r>
              <a:rPr lang="en-GB" dirty="0"/>
              <a:t>Doing research about data sets</a:t>
            </a:r>
          </a:p>
          <a:p>
            <a:pPr marL="182880" lvl="0" indent="-154940" algn="l" rtl="0">
              <a:spcBef>
                <a:spcPts val="0"/>
              </a:spcBef>
              <a:spcAft>
                <a:spcPts val="0"/>
              </a:spcAft>
              <a:buSzPts val="1000"/>
              <a:buChar char="●"/>
            </a:pPr>
            <a:r>
              <a:rPr lang="en-GB" dirty="0"/>
              <a:t>Knowing how to make visualization</a:t>
            </a:r>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7" name="Google Shape;227;p26"/>
          <p:cNvSpPr txBox="1">
            <a:spLocks noGrp="1"/>
          </p:cNvSpPr>
          <p:nvPr>
            <p:ph type="body" idx="3"/>
          </p:nvPr>
        </p:nvSpPr>
        <p:spPr>
          <a:xfrm>
            <a:off x="4688844" y="1152697"/>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lvl="0" indent="-154940" algn="l" rtl="0">
              <a:spcBef>
                <a:spcPts val="0"/>
              </a:spcBef>
              <a:spcAft>
                <a:spcPts val="0"/>
              </a:spcAft>
              <a:buSzPts val="1000"/>
              <a:buChar char="●"/>
            </a:pPr>
            <a:r>
              <a:rPr lang="en-GB" dirty="0"/>
              <a:t>I</a:t>
            </a:r>
            <a:r>
              <a:rPr lang="en" dirty="0"/>
              <a:t>t went a little bit good it could been better</a:t>
            </a:r>
            <a:endParaRPr dirty="0"/>
          </a:p>
          <a:p>
            <a:pPr marL="182880" lvl="0" indent="-154940" algn="l" rtl="0">
              <a:spcBef>
                <a:spcPts val="0"/>
              </a:spcBef>
              <a:spcAft>
                <a:spcPts val="0"/>
              </a:spcAft>
              <a:buSzPts val="1000"/>
              <a:buChar char="●"/>
            </a:pPr>
            <a:r>
              <a:rPr lang="en" dirty="0"/>
              <a:t>What went well? </a:t>
            </a:r>
          </a:p>
          <a:p>
            <a:pPr marL="182880" lvl="0" indent="-154940" algn="l" rtl="0">
              <a:spcBef>
                <a:spcPts val="0"/>
              </a:spcBef>
              <a:spcAft>
                <a:spcPts val="0"/>
              </a:spcAft>
              <a:buSzPts val="1000"/>
              <a:buChar char="●"/>
            </a:pPr>
            <a:r>
              <a:rPr lang="en-GB" dirty="0"/>
              <a:t>U</a:t>
            </a:r>
            <a:r>
              <a:rPr lang="en" dirty="0"/>
              <a:t>sing power bi it was smooth to handle</a:t>
            </a:r>
            <a:endParaRPr dirty="0"/>
          </a:p>
          <a:p>
            <a:pPr marL="182880" lvl="0" indent="-154940" algn="l" rtl="0">
              <a:spcBef>
                <a:spcPts val="0"/>
              </a:spcBef>
              <a:spcAft>
                <a:spcPts val="0"/>
              </a:spcAft>
              <a:buSzPts val="1000"/>
              <a:buChar char="●"/>
            </a:pPr>
            <a:r>
              <a:rPr lang="en" dirty="0"/>
              <a:t>What didn’t go so well? </a:t>
            </a:r>
          </a:p>
          <a:p>
            <a:pPr marL="182880" lvl="0" indent="-154940" algn="l" rtl="0">
              <a:spcBef>
                <a:spcPts val="0"/>
              </a:spcBef>
              <a:spcAft>
                <a:spcPts val="0"/>
              </a:spcAft>
              <a:buSzPts val="1000"/>
              <a:buChar char="●"/>
            </a:pPr>
            <a:r>
              <a:rPr lang="en-GB" dirty="0"/>
              <a:t>C</a:t>
            </a:r>
            <a:r>
              <a:rPr lang="en" dirty="0"/>
              <a:t>ollecting data sets it is the most difficult operation</a:t>
            </a:r>
            <a:endParaRPr dirty="0"/>
          </a:p>
          <a:p>
            <a:pPr marL="182880" lvl="0" indent="-154940" algn="l" rtl="0">
              <a:spcBef>
                <a:spcPts val="0"/>
              </a:spcBef>
              <a:spcAft>
                <a:spcPts val="0"/>
              </a:spcAft>
              <a:buSzPts val="1000"/>
              <a:buChar char="●"/>
            </a:pPr>
            <a:r>
              <a:rPr lang="en" dirty="0"/>
              <a:t>What did you learn? </a:t>
            </a:r>
          </a:p>
          <a:p>
            <a:pPr marL="182880" lvl="0" indent="-154940" algn="l" rtl="0">
              <a:spcBef>
                <a:spcPts val="0"/>
              </a:spcBef>
              <a:spcAft>
                <a:spcPts val="0"/>
              </a:spcAft>
              <a:buSzPts val="1000"/>
              <a:buChar char="●"/>
            </a:pPr>
            <a:r>
              <a:rPr lang="en-GB" dirty="0"/>
              <a:t>H</a:t>
            </a:r>
            <a:r>
              <a:rPr lang="en" dirty="0"/>
              <a:t>ow to explore and clean data and how to make good visualization</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r>
              <a:rPr lang="en-GB" dirty="0"/>
              <a:t>B</a:t>
            </a:r>
            <a:r>
              <a:rPr lang="en" dirty="0"/>
              <a:t>eing better in collecting data </a:t>
            </a:r>
          </a:p>
          <a:p>
            <a:pPr marL="182880" lvl="0" indent="-154940" algn="l" rtl="0">
              <a:spcBef>
                <a:spcPts val="0"/>
              </a:spcBef>
              <a:spcAft>
                <a:spcPts val="0"/>
              </a:spcAft>
              <a:buSzPts val="1000"/>
              <a:buChar char="●"/>
            </a:pPr>
            <a:r>
              <a:rPr lang="en-GB" dirty="0"/>
              <a:t>M</a:t>
            </a:r>
            <a:r>
              <a:rPr lang="en" dirty="0"/>
              <a:t>ore </a:t>
            </a:r>
            <a:r>
              <a:rPr lang="en-GB" dirty="0"/>
              <a:t>comprehensive in doing python and </a:t>
            </a:r>
            <a:r>
              <a:rPr lang="en-GB"/>
              <a:t>coding bat</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white and black certificate&#10;&#10;Description automatically generated">
            <a:extLst>
              <a:ext uri="{FF2B5EF4-FFF2-40B4-BE49-F238E27FC236}">
                <a16:creationId xmlns:a16="http://schemas.microsoft.com/office/drawing/2014/main" id="{CAF8AF9E-EAE5-298C-BC45-4F58D1B83122}"/>
              </a:ext>
            </a:extLst>
          </p:cNvPr>
          <p:cNvPicPr>
            <a:picLocks noChangeAspect="1"/>
          </p:cNvPicPr>
          <p:nvPr/>
        </p:nvPicPr>
        <p:blipFill>
          <a:blip r:embed="rId3"/>
          <a:stretch>
            <a:fillRect/>
          </a:stretch>
        </p:blipFill>
        <p:spPr>
          <a:xfrm>
            <a:off x="0" y="3760982"/>
            <a:ext cx="2358719" cy="1382518"/>
          </a:xfrm>
          <a:prstGeom prst="rect">
            <a:avLst/>
          </a:prstGeom>
        </p:spPr>
      </p:pic>
      <p:pic>
        <p:nvPicPr>
          <p:cNvPr id="5" name="Picture 4" descr="A certificate of completion&#10;&#10;Description automatically generated">
            <a:extLst>
              <a:ext uri="{FF2B5EF4-FFF2-40B4-BE49-F238E27FC236}">
                <a16:creationId xmlns:a16="http://schemas.microsoft.com/office/drawing/2014/main" id="{D0168E88-C050-DAD9-C700-788210027695}"/>
              </a:ext>
            </a:extLst>
          </p:cNvPr>
          <p:cNvPicPr>
            <a:picLocks noChangeAspect="1"/>
          </p:cNvPicPr>
          <p:nvPr/>
        </p:nvPicPr>
        <p:blipFill>
          <a:blip r:embed="rId4"/>
          <a:stretch>
            <a:fillRect/>
          </a:stretch>
        </p:blipFill>
        <p:spPr>
          <a:xfrm>
            <a:off x="2330125" y="3760982"/>
            <a:ext cx="2358719" cy="137107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AB4694D-F0B4-2A1A-963E-340C57AE1BE3}"/>
              </a:ext>
            </a:extLst>
          </p:cNvPr>
          <p:cNvPicPr>
            <a:picLocks noChangeAspect="1"/>
          </p:cNvPicPr>
          <p:nvPr/>
        </p:nvPicPr>
        <p:blipFill>
          <a:blip r:embed="rId5"/>
          <a:stretch>
            <a:fillRect/>
          </a:stretch>
        </p:blipFill>
        <p:spPr>
          <a:xfrm>
            <a:off x="4690629" y="3760982"/>
            <a:ext cx="2854864" cy="1371072"/>
          </a:xfrm>
          <a:prstGeom prst="rect">
            <a:avLst/>
          </a:prstGeom>
        </p:spPr>
      </p:pic>
    </p:spTree>
    <p:extLst>
      <p:ext uri="{BB962C8B-B14F-4D97-AF65-F5344CB8AC3E}">
        <p14:creationId xmlns:p14="http://schemas.microsoft.com/office/powerpoint/2010/main" val="268314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Tree>
    <p:extLst>
      <p:ext uri="{BB962C8B-B14F-4D97-AF65-F5344CB8AC3E}">
        <p14:creationId xmlns:p14="http://schemas.microsoft.com/office/powerpoint/2010/main" val="1600689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r>
              <a:rPr lang="en-GB" dirty="0"/>
              <a:t>T</a:t>
            </a:r>
            <a:r>
              <a:rPr lang="en" dirty="0"/>
              <a:t>o finish the dashboard </a:t>
            </a:r>
          </a:p>
          <a:p>
            <a:pPr marL="182880" lvl="0" indent="-154940" algn="l" rtl="0">
              <a:spcBef>
                <a:spcPts val="0"/>
              </a:spcBef>
              <a:spcAft>
                <a:spcPts val="0"/>
              </a:spcAft>
              <a:buSzPts val="1000"/>
              <a:buChar char="●"/>
            </a:pPr>
            <a:r>
              <a:rPr lang="en-GB" dirty="0"/>
              <a:t>S</a:t>
            </a:r>
            <a:r>
              <a:rPr lang="en" dirty="0"/>
              <a:t>tart organize my data</a:t>
            </a:r>
          </a:p>
          <a:p>
            <a:pPr marL="182880" lvl="0" indent="-154940" algn="l" rtl="0">
              <a:spcBef>
                <a:spcPts val="0"/>
              </a:spcBef>
              <a:spcAft>
                <a:spcPts val="0"/>
              </a:spcAft>
              <a:buSzPts val="1000"/>
              <a:buChar char="●"/>
            </a:pPr>
            <a:r>
              <a:rPr lang="en-GB" dirty="0"/>
              <a:t>P</a:t>
            </a:r>
            <a:r>
              <a:rPr lang="en" dirty="0"/>
              <a:t>lanning for the new challenge</a:t>
            </a: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GB" dirty="0"/>
              <a:t>I</a:t>
            </a:r>
            <a:r>
              <a:rPr lang="en" dirty="0"/>
              <a:t> finnished the case study : analyzing customer churn in power bi</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lvl="0" indent="-154940" algn="l" rtl="0">
              <a:spcBef>
                <a:spcPts val="0"/>
              </a:spcBef>
              <a:spcAft>
                <a:spcPts val="0"/>
              </a:spcAft>
              <a:buSzPts val="1000"/>
              <a:buChar char="●"/>
            </a:pPr>
            <a:r>
              <a:rPr lang="en-GB" dirty="0"/>
              <a:t>It went well overall </a:t>
            </a:r>
          </a:p>
          <a:p>
            <a:pPr marL="182880" lvl="0" indent="-154940" algn="l" rtl="0">
              <a:spcBef>
                <a:spcPts val="0"/>
              </a:spcBef>
              <a:spcAft>
                <a:spcPts val="0"/>
              </a:spcAft>
              <a:buSzPts val="1000"/>
              <a:buChar char="●"/>
            </a:pPr>
            <a:r>
              <a:rPr lang="en-GB" dirty="0"/>
              <a:t>No absents always on time</a:t>
            </a:r>
            <a:endParaRPr dirty="0"/>
          </a:p>
          <a:p>
            <a:pPr marL="182880" lvl="0" indent="-154940" algn="l" rtl="0">
              <a:spcBef>
                <a:spcPts val="0"/>
              </a:spcBef>
              <a:spcAft>
                <a:spcPts val="0"/>
              </a:spcAft>
              <a:buSzPts val="1000"/>
              <a:buChar char="●"/>
            </a:pPr>
            <a:r>
              <a:rPr lang="en" dirty="0"/>
              <a:t>What went well? </a:t>
            </a:r>
          </a:p>
          <a:p>
            <a:pPr marL="182880" lvl="0" indent="-154940" algn="l" rtl="0">
              <a:spcBef>
                <a:spcPts val="0"/>
              </a:spcBef>
              <a:spcAft>
                <a:spcPts val="0"/>
              </a:spcAft>
              <a:buSzPts val="1000"/>
              <a:buChar char="●"/>
            </a:pPr>
            <a:r>
              <a:rPr lang="en-GB" dirty="0"/>
              <a:t>K</a:t>
            </a:r>
            <a:r>
              <a:rPr lang="en" dirty="0"/>
              <a:t>eeping up on datacamp </a:t>
            </a:r>
          </a:p>
          <a:p>
            <a:pPr marL="182880" lvl="0" indent="-154940" algn="l" rtl="0">
              <a:spcBef>
                <a:spcPts val="0"/>
              </a:spcBef>
              <a:spcAft>
                <a:spcPts val="0"/>
              </a:spcAft>
              <a:buSzPts val="1000"/>
              <a:buChar char="●"/>
            </a:pPr>
            <a:r>
              <a:rPr lang="en-GB" dirty="0"/>
              <a:t>E</a:t>
            </a:r>
            <a:r>
              <a:rPr lang="en" dirty="0"/>
              <a:t>arning more skills on power bi</a:t>
            </a:r>
            <a:endParaRPr dirty="0"/>
          </a:p>
          <a:p>
            <a:pPr marL="182880" lvl="0" indent="-154940" algn="l" rtl="0">
              <a:spcBef>
                <a:spcPts val="0"/>
              </a:spcBef>
              <a:spcAft>
                <a:spcPts val="0"/>
              </a:spcAft>
              <a:buSzPts val="1000"/>
              <a:buChar char="●"/>
            </a:pPr>
            <a:r>
              <a:rPr lang="en" dirty="0"/>
              <a:t>What didn’t go so well? </a:t>
            </a:r>
          </a:p>
          <a:p>
            <a:pPr marL="182880" lvl="0" indent="-154940" algn="l" rtl="0">
              <a:spcBef>
                <a:spcPts val="0"/>
              </a:spcBef>
              <a:spcAft>
                <a:spcPts val="0"/>
              </a:spcAft>
              <a:buSzPts val="1000"/>
              <a:buChar char="●"/>
            </a:pPr>
            <a:r>
              <a:rPr lang="en-GB" dirty="0"/>
              <a:t>O</a:t>
            </a:r>
            <a:r>
              <a:rPr lang="en" dirty="0"/>
              <a:t>rganizing the dashboard </a:t>
            </a:r>
          </a:p>
          <a:p>
            <a:pPr marL="182880" lvl="0" indent="-154940" algn="l" rtl="0">
              <a:spcBef>
                <a:spcPts val="0"/>
              </a:spcBef>
              <a:spcAft>
                <a:spcPts val="0"/>
              </a:spcAft>
              <a:buSzPts val="1000"/>
              <a:buChar char="●"/>
            </a:pPr>
            <a:r>
              <a:rPr lang="en-GB" dirty="0"/>
              <a:t>C</a:t>
            </a:r>
            <a:r>
              <a:rPr lang="en" dirty="0"/>
              <a:t>reating enough visualizations</a:t>
            </a:r>
            <a:endParaRPr dirty="0"/>
          </a:p>
          <a:p>
            <a:pPr marL="182880" lvl="0" indent="-154940" algn="l" rtl="0">
              <a:spcBef>
                <a:spcPts val="0"/>
              </a:spcBef>
              <a:spcAft>
                <a:spcPts val="0"/>
              </a:spcAft>
              <a:buSzPts val="1000"/>
              <a:buChar char="●"/>
            </a:pPr>
            <a:r>
              <a:rPr lang="en" dirty="0"/>
              <a:t>What did you learn? </a:t>
            </a:r>
          </a:p>
          <a:p>
            <a:pPr marL="182880" lvl="0" indent="-154940" algn="l" rtl="0">
              <a:spcBef>
                <a:spcPts val="0"/>
              </a:spcBef>
              <a:spcAft>
                <a:spcPts val="0"/>
              </a:spcAft>
              <a:buSzPts val="1000"/>
              <a:buChar char="●"/>
            </a:pPr>
            <a:r>
              <a:rPr lang="en-GB" dirty="0"/>
              <a:t>M</a:t>
            </a:r>
            <a:r>
              <a:rPr lang="en" dirty="0"/>
              <a:t>aking a correlation coefficient </a:t>
            </a:r>
          </a:p>
          <a:p>
            <a:pPr marL="182880" lvl="0" indent="-154940" algn="l" rtl="0">
              <a:spcBef>
                <a:spcPts val="0"/>
              </a:spcBef>
              <a:spcAft>
                <a:spcPts val="0"/>
              </a:spcAft>
              <a:buSzPts val="1000"/>
              <a:buChar char="●"/>
            </a:pPr>
            <a:r>
              <a:rPr lang="en-GB" dirty="0"/>
              <a:t>H</a:t>
            </a:r>
            <a:r>
              <a:rPr lang="en" dirty="0"/>
              <a:t>ow to preform a linear regression</a:t>
            </a:r>
            <a:endParaRPr dirty="0"/>
          </a:p>
          <a:p>
            <a:pPr marL="182880" lvl="0" indent="-154940" algn="l" rtl="0">
              <a:spcBef>
                <a:spcPts val="0"/>
              </a:spcBef>
              <a:spcAft>
                <a:spcPts val="0"/>
              </a:spcAft>
              <a:buSzPts val="1000"/>
              <a:buChar char="●"/>
            </a:pPr>
            <a:r>
              <a:rPr lang="en" dirty="0"/>
              <a:t>What could be added as an Action point looking forward to next week?</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close-up of a certificate&#10;&#10;Description automatically generated">
            <a:extLst>
              <a:ext uri="{FF2B5EF4-FFF2-40B4-BE49-F238E27FC236}">
                <a16:creationId xmlns:a16="http://schemas.microsoft.com/office/drawing/2014/main" id="{6FE5E0B4-B8E4-C538-8ECF-AEFBA037844D}"/>
              </a:ext>
            </a:extLst>
          </p:cNvPr>
          <p:cNvPicPr>
            <a:picLocks noChangeAspect="1"/>
          </p:cNvPicPr>
          <p:nvPr/>
        </p:nvPicPr>
        <p:blipFill>
          <a:blip r:embed="rId3"/>
          <a:stretch>
            <a:fillRect/>
          </a:stretch>
        </p:blipFill>
        <p:spPr>
          <a:xfrm>
            <a:off x="-10437" y="3637279"/>
            <a:ext cx="2673727" cy="1540425"/>
          </a:xfrm>
          <a:prstGeom prst="rect">
            <a:avLst/>
          </a:prstGeom>
        </p:spPr>
      </p:pic>
      <p:pic>
        <p:nvPicPr>
          <p:cNvPr id="4" name="Picture 3" descr="A white card with black text and blue text&#10;&#10;Description automatically generated">
            <a:extLst>
              <a:ext uri="{FF2B5EF4-FFF2-40B4-BE49-F238E27FC236}">
                <a16:creationId xmlns:a16="http://schemas.microsoft.com/office/drawing/2014/main" id="{29294F11-BE54-4FCF-1D79-5D5B379AB643}"/>
              </a:ext>
            </a:extLst>
          </p:cNvPr>
          <p:cNvPicPr>
            <a:picLocks noChangeAspect="1"/>
          </p:cNvPicPr>
          <p:nvPr/>
        </p:nvPicPr>
        <p:blipFill>
          <a:blip r:embed="rId4"/>
          <a:stretch>
            <a:fillRect/>
          </a:stretch>
        </p:blipFill>
        <p:spPr>
          <a:xfrm>
            <a:off x="2663290" y="3637279"/>
            <a:ext cx="2829883" cy="1540425"/>
          </a:xfrm>
          <a:prstGeom prst="rect">
            <a:avLst/>
          </a:prstGeom>
        </p:spPr>
      </p:pic>
    </p:spTree>
    <p:extLst>
      <p:ext uri="{BB962C8B-B14F-4D97-AF65-F5344CB8AC3E}">
        <p14:creationId xmlns:p14="http://schemas.microsoft.com/office/powerpoint/2010/main" val="242316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Tree>
    <p:extLst>
      <p:ext uri="{BB962C8B-B14F-4D97-AF65-F5344CB8AC3E}">
        <p14:creationId xmlns:p14="http://schemas.microsoft.com/office/powerpoint/2010/main" val="2397875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r>
              <a:rPr lang="en-GB" dirty="0"/>
              <a:t>T</a:t>
            </a:r>
            <a:r>
              <a:rPr lang="en" dirty="0"/>
              <a:t>o finish the dashboard </a:t>
            </a:r>
          </a:p>
          <a:p>
            <a:pPr marL="182880" lvl="0" indent="-154940" algn="l" rtl="0">
              <a:spcBef>
                <a:spcPts val="0"/>
              </a:spcBef>
              <a:spcAft>
                <a:spcPts val="0"/>
              </a:spcAft>
              <a:buSzPts val="1000"/>
              <a:buChar char="●"/>
            </a:pPr>
            <a:r>
              <a:rPr lang="en-GB" dirty="0"/>
              <a:t>T</a:t>
            </a:r>
            <a:r>
              <a:rPr lang="en" dirty="0"/>
              <a:t>o know about the user_oriented experience</a:t>
            </a:r>
          </a:p>
          <a:p>
            <a:pPr marL="182880" lvl="0" indent="-154940" algn="l" rtl="0">
              <a:spcBef>
                <a:spcPts val="0"/>
              </a:spcBef>
              <a:spcAft>
                <a:spcPts val="0"/>
              </a:spcAft>
              <a:buSzPts val="1000"/>
              <a:buChar char="●"/>
            </a:pPr>
            <a:r>
              <a:rPr lang="en-GB" dirty="0"/>
              <a:t>T</a:t>
            </a:r>
            <a:r>
              <a:rPr lang="en" dirty="0"/>
              <a:t>o know about reporting in power bi</a:t>
            </a: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GB" dirty="0"/>
              <a:t>F</a:t>
            </a:r>
            <a:r>
              <a:rPr lang="en" dirty="0"/>
              <a:t>inish data camp courses</a:t>
            </a:r>
          </a:p>
          <a:p>
            <a:pPr marL="182880" lvl="0" indent="-154940" algn="l" rtl="0">
              <a:spcBef>
                <a:spcPts val="0"/>
              </a:spcBef>
              <a:spcAft>
                <a:spcPts val="0"/>
              </a:spcAft>
              <a:buSzPts val="1000"/>
              <a:buChar char="●"/>
            </a:pPr>
            <a:r>
              <a:rPr lang="en-GB" dirty="0"/>
              <a:t>T</a:t>
            </a:r>
            <a:r>
              <a:rPr lang="en" dirty="0"/>
              <a:t>o learn more about power bi editing query</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lvl="0" indent="-154940" algn="l" rtl="0">
              <a:spcBef>
                <a:spcPts val="0"/>
              </a:spcBef>
              <a:spcAft>
                <a:spcPts val="0"/>
              </a:spcAft>
              <a:buSzPts val="1000"/>
              <a:buChar char="●"/>
            </a:pPr>
            <a:r>
              <a:rPr lang="en-GB" dirty="0"/>
              <a:t>T</a:t>
            </a:r>
            <a:r>
              <a:rPr lang="en" dirty="0"/>
              <a:t>he going was going well as most of the tasks and deliverables</a:t>
            </a:r>
          </a:p>
          <a:p>
            <a:pPr marL="182880" lvl="0" indent="-154940" algn="l" rtl="0">
              <a:spcBef>
                <a:spcPts val="0"/>
              </a:spcBef>
              <a:spcAft>
                <a:spcPts val="0"/>
              </a:spcAft>
              <a:buSzPts val="1000"/>
              <a:buChar char="●"/>
            </a:pPr>
            <a:r>
              <a:rPr lang="en-GB" dirty="0"/>
              <a:t>S</a:t>
            </a:r>
            <a:r>
              <a:rPr lang="en" dirty="0"/>
              <a:t>tarted to become more clear</a:t>
            </a:r>
            <a:endParaRPr dirty="0"/>
          </a:p>
          <a:p>
            <a:pPr marL="182880" lvl="0" indent="-154940" algn="l" rtl="0">
              <a:spcBef>
                <a:spcPts val="0"/>
              </a:spcBef>
              <a:spcAft>
                <a:spcPts val="0"/>
              </a:spcAft>
              <a:buSzPts val="1000"/>
              <a:buChar char="●"/>
            </a:pPr>
            <a:r>
              <a:rPr lang="en" dirty="0"/>
              <a:t>What went well? </a:t>
            </a:r>
          </a:p>
          <a:p>
            <a:pPr marL="182880" lvl="0" indent="-154940" algn="l" rtl="0">
              <a:spcBef>
                <a:spcPts val="0"/>
              </a:spcBef>
              <a:spcAft>
                <a:spcPts val="0"/>
              </a:spcAft>
              <a:buSzPts val="1000"/>
              <a:buChar char="●"/>
            </a:pPr>
            <a:r>
              <a:rPr lang="en-GB" dirty="0"/>
              <a:t>G</a:t>
            </a:r>
            <a:r>
              <a:rPr lang="en" dirty="0"/>
              <a:t>iving and rec</a:t>
            </a:r>
            <a:r>
              <a:rPr lang="en-GB" dirty="0" err="1"/>
              <a:t>ie</a:t>
            </a:r>
            <a:r>
              <a:rPr lang="en" dirty="0"/>
              <a:t>ving feedback from other peers</a:t>
            </a:r>
          </a:p>
          <a:p>
            <a:pPr marL="182880" lvl="0" indent="-154940" algn="l" rtl="0">
              <a:spcBef>
                <a:spcPts val="0"/>
              </a:spcBef>
              <a:spcAft>
                <a:spcPts val="0"/>
              </a:spcAft>
              <a:buSzPts val="1000"/>
              <a:buChar char="●"/>
            </a:pPr>
            <a:r>
              <a:rPr lang="en-GB" dirty="0"/>
              <a:t>S</a:t>
            </a:r>
            <a:r>
              <a:rPr lang="en" dirty="0"/>
              <a:t>o we can adjust our power bi dashboard</a:t>
            </a:r>
            <a:endParaRPr dirty="0"/>
          </a:p>
          <a:p>
            <a:pPr marL="182880" lvl="0" indent="-154940" algn="l" rtl="0">
              <a:spcBef>
                <a:spcPts val="0"/>
              </a:spcBef>
              <a:spcAft>
                <a:spcPts val="0"/>
              </a:spcAft>
              <a:buSzPts val="1000"/>
              <a:buChar char="●"/>
            </a:pPr>
            <a:r>
              <a:rPr lang="en" dirty="0"/>
              <a:t>What didn’t go so well? </a:t>
            </a:r>
          </a:p>
          <a:p>
            <a:pPr marL="182880" lvl="0" indent="-154940" algn="l" rtl="0">
              <a:spcBef>
                <a:spcPts val="0"/>
              </a:spcBef>
              <a:spcAft>
                <a:spcPts val="0"/>
              </a:spcAft>
              <a:buSzPts val="1000"/>
              <a:buChar char="●"/>
            </a:pPr>
            <a:r>
              <a:rPr lang="en-GB" dirty="0"/>
              <a:t>I</a:t>
            </a:r>
            <a:r>
              <a:rPr lang="en" dirty="0"/>
              <a:t>t seems that the learning and working log need it more things to add</a:t>
            </a:r>
            <a:endParaRPr dirty="0"/>
          </a:p>
          <a:p>
            <a:pPr marL="182880" lvl="0" indent="-154940" algn="l" rtl="0">
              <a:spcBef>
                <a:spcPts val="0"/>
              </a:spcBef>
              <a:spcAft>
                <a:spcPts val="0"/>
              </a:spcAft>
              <a:buSzPts val="1000"/>
              <a:buChar char="●"/>
            </a:pPr>
            <a:r>
              <a:rPr lang="en" dirty="0"/>
              <a:t>What did you learn? </a:t>
            </a:r>
          </a:p>
          <a:p>
            <a:pPr marL="182880" lvl="0" indent="-154940" algn="l" rtl="0">
              <a:spcBef>
                <a:spcPts val="0"/>
              </a:spcBef>
              <a:spcAft>
                <a:spcPts val="0"/>
              </a:spcAft>
              <a:buSzPts val="1000"/>
              <a:buChar char="●"/>
            </a:pPr>
            <a:r>
              <a:rPr lang="en-GB" dirty="0"/>
              <a:t>H</a:t>
            </a:r>
            <a:r>
              <a:rPr lang="en" dirty="0"/>
              <a:t>ow to organize all the files and it will be easier in Block B after we get used to the system</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r>
              <a:rPr lang="en-GB" dirty="0"/>
              <a:t>F</a:t>
            </a:r>
            <a:r>
              <a:rPr lang="en" dirty="0"/>
              <a:t>inalizing all the deliverables</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white card with black text and blue text&#10;&#10;Description automatically generated">
            <a:extLst>
              <a:ext uri="{FF2B5EF4-FFF2-40B4-BE49-F238E27FC236}">
                <a16:creationId xmlns:a16="http://schemas.microsoft.com/office/drawing/2014/main" id="{F22657B9-B8F6-09A6-D2BB-8D3AA5E17824}"/>
              </a:ext>
            </a:extLst>
          </p:cNvPr>
          <p:cNvPicPr>
            <a:picLocks noChangeAspect="1"/>
          </p:cNvPicPr>
          <p:nvPr/>
        </p:nvPicPr>
        <p:blipFill>
          <a:blip r:embed="rId3"/>
          <a:stretch>
            <a:fillRect/>
          </a:stretch>
        </p:blipFill>
        <p:spPr>
          <a:xfrm>
            <a:off x="-50614" y="3609807"/>
            <a:ext cx="2446667" cy="1533693"/>
          </a:xfrm>
          <a:prstGeom prst="rect">
            <a:avLst/>
          </a:prstGeom>
        </p:spPr>
      </p:pic>
      <p:pic>
        <p:nvPicPr>
          <p:cNvPr id="4" name="Picture 3" descr="A white paper with black text&#10;&#10;Description automatically generated">
            <a:extLst>
              <a:ext uri="{FF2B5EF4-FFF2-40B4-BE49-F238E27FC236}">
                <a16:creationId xmlns:a16="http://schemas.microsoft.com/office/drawing/2014/main" id="{296B19C0-D1FA-6DD1-305D-81B16C296FBB}"/>
              </a:ext>
            </a:extLst>
          </p:cNvPr>
          <p:cNvPicPr>
            <a:picLocks noChangeAspect="1"/>
          </p:cNvPicPr>
          <p:nvPr/>
        </p:nvPicPr>
        <p:blipFill>
          <a:blip r:embed="rId4"/>
          <a:stretch>
            <a:fillRect/>
          </a:stretch>
        </p:blipFill>
        <p:spPr>
          <a:xfrm>
            <a:off x="2396053" y="3609807"/>
            <a:ext cx="2950205" cy="1587336"/>
          </a:xfrm>
          <a:prstGeom prst="rect">
            <a:avLst/>
          </a:prstGeom>
        </p:spPr>
      </p:pic>
    </p:spTree>
    <p:extLst>
      <p:ext uri="{BB962C8B-B14F-4D97-AF65-F5344CB8AC3E}">
        <p14:creationId xmlns:p14="http://schemas.microsoft.com/office/powerpoint/2010/main" val="902546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Tree>
    <p:extLst>
      <p:ext uri="{BB962C8B-B14F-4D97-AF65-F5344CB8AC3E}">
        <p14:creationId xmlns:p14="http://schemas.microsoft.com/office/powerpoint/2010/main" val="628294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r>
              <a:rPr lang="en-GB" dirty="0"/>
              <a:t>T</a:t>
            </a:r>
            <a:r>
              <a:rPr lang="en" dirty="0"/>
              <a:t>o Evidence all my work</a:t>
            </a:r>
          </a:p>
          <a:p>
            <a:pPr marL="182880" lvl="0" indent="-154940" algn="l" rtl="0">
              <a:spcBef>
                <a:spcPts val="0"/>
              </a:spcBef>
              <a:spcAft>
                <a:spcPts val="0"/>
              </a:spcAft>
              <a:buSzPts val="1000"/>
              <a:buChar char="●"/>
            </a:pPr>
            <a:r>
              <a:rPr lang="en" dirty="0"/>
              <a:t>To finish all my left tasks</a:t>
            </a:r>
          </a:p>
          <a:p>
            <a:pPr marL="182880" lvl="0" indent="-154940" algn="l" rtl="0">
              <a:spcBef>
                <a:spcPts val="0"/>
              </a:spcBef>
              <a:spcAft>
                <a:spcPts val="0"/>
              </a:spcAft>
              <a:buSzPts val="1000"/>
              <a:buChar char="●"/>
            </a:pPr>
            <a:r>
              <a:rPr lang="en-GB" dirty="0"/>
              <a:t>T</a:t>
            </a:r>
            <a:r>
              <a:rPr lang="en" dirty="0"/>
              <a:t>o collect the final feedbacks from other peers</a:t>
            </a:r>
          </a:p>
          <a:p>
            <a:pPr marL="182880" lvl="0" indent="-154940" algn="l" rtl="0">
              <a:spcBef>
                <a:spcPts val="0"/>
              </a:spcBef>
              <a:spcAft>
                <a:spcPts val="0"/>
              </a:spcAft>
              <a:buSzPts val="1000"/>
              <a:buChar char="●"/>
            </a:pPr>
            <a:r>
              <a:rPr lang="en-GB" dirty="0"/>
              <a:t>Put</a:t>
            </a:r>
            <a:r>
              <a:rPr lang="en" dirty="0"/>
              <a:t>ting the final touches on the dashboard</a:t>
            </a:r>
          </a:p>
          <a:p>
            <a:pPr marL="182880" lvl="0" indent="-154940" algn="l" rtl="0">
              <a:spcBef>
                <a:spcPts val="0"/>
              </a:spcBef>
              <a:spcAft>
                <a:spcPts val="0"/>
              </a:spcAft>
              <a:buSzPts val="1000"/>
              <a:buChar char="●"/>
            </a:pPr>
            <a:r>
              <a:rPr lang="en-GB" dirty="0"/>
              <a:t>F</a:t>
            </a:r>
            <a:r>
              <a:rPr lang="en" dirty="0"/>
              <a:t>inalizing my Working and Learning Log</a:t>
            </a:r>
          </a:p>
          <a:p>
            <a:pPr marL="182880" lvl="0" indent="-154940" algn="l" rtl="0">
              <a:spcBef>
                <a:spcPts val="0"/>
              </a:spcBef>
              <a:spcAft>
                <a:spcPts val="0"/>
              </a:spcAft>
              <a:buSzPts val="1000"/>
              <a:buChar char="●"/>
            </a:pPr>
            <a:r>
              <a:rPr lang="en" dirty="0"/>
              <a:t>Finalizing my Dashboards</a:t>
            </a:r>
          </a:p>
          <a:p>
            <a:pPr marL="182880" lvl="0" indent="-154940" algn="l" rtl="0">
              <a:spcBef>
                <a:spcPts val="0"/>
              </a:spcBef>
              <a:spcAft>
                <a:spcPts val="0"/>
              </a:spcAft>
              <a:buSzPts val="1000"/>
              <a:buChar char="●"/>
            </a:pPr>
            <a:r>
              <a:rPr lang="en-GB" dirty="0"/>
              <a:t>T</a:t>
            </a:r>
            <a:r>
              <a:rPr lang="en" dirty="0"/>
              <a:t>o deliever the dashboard </a:t>
            </a:r>
          </a:p>
          <a:p>
            <a:pPr marL="182880" lvl="0" indent="-154940" algn="l" rtl="0">
              <a:spcBef>
                <a:spcPts val="0"/>
              </a:spcBef>
              <a:spcAft>
                <a:spcPts val="0"/>
              </a:spcAft>
              <a:buSzPts val="1000"/>
              <a:buChar char="●"/>
            </a:pPr>
            <a:r>
              <a:rPr lang="en-GB" dirty="0"/>
              <a:t>T</a:t>
            </a:r>
            <a:r>
              <a:rPr lang="en" dirty="0"/>
              <a:t>o finish the codingbat </a:t>
            </a:r>
            <a:endParaRPr dirty="0"/>
          </a:p>
          <a:p>
            <a:pPr marL="182880" lvl="0" indent="-154940" algn="l" rtl="0">
              <a:spcBef>
                <a:spcPts val="0"/>
              </a:spcBef>
              <a:spcAft>
                <a:spcPts val="0"/>
              </a:spcAft>
              <a:buSzPts val="1000"/>
              <a:buChar char="●"/>
            </a:pPr>
            <a:r>
              <a:rPr lang="en" dirty="0"/>
              <a:t>What have you actually been able to do?</a:t>
            </a:r>
          </a:p>
          <a:p>
            <a:pPr marL="182880" lvl="0" indent="-154940" algn="l" rtl="0">
              <a:spcBef>
                <a:spcPts val="0"/>
              </a:spcBef>
              <a:spcAft>
                <a:spcPts val="0"/>
              </a:spcAft>
              <a:buSzPts val="1000"/>
              <a:buChar char="●"/>
            </a:pPr>
            <a:r>
              <a:rPr lang="en" dirty="0"/>
              <a:t>I was able to organize my files on my GitHub </a:t>
            </a:r>
          </a:p>
          <a:p>
            <a:pPr marL="182880" lvl="0" indent="-154940" algn="l" rtl="0">
              <a:spcBef>
                <a:spcPts val="0"/>
              </a:spcBef>
              <a:spcAft>
                <a:spcPts val="0"/>
              </a:spcAft>
              <a:buSzPts val="1000"/>
              <a:buChar char="●"/>
            </a:pPr>
            <a:r>
              <a:rPr lang="en" dirty="0"/>
              <a:t>I was able to evidence my work and upload the required links</a:t>
            </a:r>
          </a:p>
          <a:p>
            <a:pPr marL="182880" lvl="0" indent="-154940" algn="l" rtl="0">
              <a:spcBef>
                <a:spcPts val="0"/>
              </a:spcBef>
              <a:spcAft>
                <a:spcPts val="0"/>
              </a:spcAft>
              <a:buSzPts val="1000"/>
              <a:buChar char="●"/>
            </a:pPr>
            <a:r>
              <a:rPr lang="en-GB" dirty="0"/>
              <a:t>F</a:t>
            </a:r>
            <a:r>
              <a:rPr lang="en" dirty="0"/>
              <a:t>inishing my Working and Learning Log</a:t>
            </a:r>
          </a:p>
          <a:p>
            <a:pPr marL="182880" lvl="0" indent="-154940" algn="l" rtl="0">
              <a:spcBef>
                <a:spcPts val="0"/>
              </a:spcBef>
              <a:spcAft>
                <a:spcPts val="0"/>
              </a:spcAft>
              <a:buSzPts val="1000"/>
              <a:buChar char="●"/>
            </a:pPr>
            <a:r>
              <a:rPr lang="en-GB" dirty="0"/>
              <a:t>Receiving </a:t>
            </a:r>
            <a:r>
              <a:rPr lang="en" dirty="0"/>
              <a:t>constructive  feedback from my peers</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r>
              <a:rPr lang="en-GB" dirty="0">
                <a:hlinkClick r:id="rId3"/>
              </a:rPr>
              <a:t>2023-24a-fai1-adsai-Ibrahimabdo231018/Feedbacks/pre-</a:t>
            </a:r>
            <a:r>
              <a:rPr lang="en-GB" dirty="0" err="1">
                <a:hlinkClick r:id="rId3"/>
              </a:rPr>
              <a:t>powerbi</a:t>
            </a:r>
            <a:r>
              <a:rPr lang="en-GB" dirty="0">
                <a:hlinkClick r:id="rId3"/>
              </a:rPr>
              <a:t>-final </a:t>
            </a:r>
            <a:r>
              <a:rPr lang="en-GB" dirty="0" err="1">
                <a:hlinkClick r:id="rId3"/>
              </a:rPr>
              <a:t>presentaion</a:t>
            </a:r>
            <a:r>
              <a:rPr lang="en-GB" dirty="0">
                <a:hlinkClick r:id="rId3"/>
              </a:rPr>
              <a:t>/3d9a0962-4ee6-4186-a868-7aabb57a1043.pdf at main · </a:t>
            </a:r>
            <a:r>
              <a:rPr lang="en-GB" dirty="0" err="1">
                <a:hlinkClick r:id="rId3"/>
              </a:rPr>
              <a:t>BredaUniversityADSAI</a:t>
            </a:r>
            <a:r>
              <a:rPr lang="en-GB" dirty="0">
                <a:hlinkClick r:id="rId3"/>
              </a:rPr>
              <a:t>/2023-24a-fai1-adsai-Ibrahimabdo231018 (github.com)</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lvl="0" indent="-154940" algn="l" rtl="0">
              <a:spcBef>
                <a:spcPts val="0"/>
              </a:spcBef>
              <a:spcAft>
                <a:spcPts val="0"/>
              </a:spcAft>
              <a:buSzPts val="1000"/>
              <a:buChar char="●"/>
            </a:pPr>
            <a:r>
              <a:rPr lang="en" dirty="0"/>
              <a:t>It was a bit intensive as we had to make sure everthing is in the correct order</a:t>
            </a:r>
          </a:p>
          <a:p>
            <a:pPr marL="182880" lvl="0" indent="-154940" algn="l" rtl="0">
              <a:spcBef>
                <a:spcPts val="0"/>
              </a:spcBef>
              <a:spcAft>
                <a:spcPts val="0"/>
              </a:spcAft>
              <a:buSzPts val="1000"/>
              <a:buChar char="●"/>
            </a:pPr>
            <a:r>
              <a:rPr lang="en-GB" dirty="0"/>
              <a:t>And challenging at the same time as we had to finish the Dashboards</a:t>
            </a:r>
            <a:endParaRPr dirty="0"/>
          </a:p>
          <a:p>
            <a:pPr marL="182880" lvl="0" indent="-154940" algn="l" rtl="0">
              <a:spcBef>
                <a:spcPts val="0"/>
              </a:spcBef>
              <a:spcAft>
                <a:spcPts val="0"/>
              </a:spcAft>
              <a:buSzPts val="1000"/>
              <a:buChar char="●"/>
            </a:pPr>
            <a:r>
              <a:rPr lang="en" dirty="0"/>
              <a:t>What went well? </a:t>
            </a:r>
          </a:p>
          <a:p>
            <a:pPr marL="182880" lvl="0" indent="-154940" algn="l" rtl="0">
              <a:spcBef>
                <a:spcPts val="0"/>
              </a:spcBef>
              <a:spcAft>
                <a:spcPts val="0"/>
              </a:spcAft>
              <a:buSzPts val="1000"/>
              <a:buChar char="●"/>
            </a:pPr>
            <a:r>
              <a:rPr lang="en-GB" dirty="0"/>
              <a:t>F</a:t>
            </a:r>
            <a:r>
              <a:rPr lang="en" dirty="0"/>
              <a:t>inishing the Dashboard</a:t>
            </a:r>
          </a:p>
          <a:p>
            <a:pPr marL="182880" lvl="0" indent="-154940" algn="l" rtl="0">
              <a:spcBef>
                <a:spcPts val="0"/>
              </a:spcBef>
              <a:spcAft>
                <a:spcPts val="0"/>
              </a:spcAft>
              <a:buSzPts val="1000"/>
              <a:buChar char="●"/>
            </a:pPr>
            <a:r>
              <a:rPr lang="en-GB" dirty="0"/>
              <a:t>And</a:t>
            </a:r>
            <a:r>
              <a:rPr lang="en" dirty="0"/>
              <a:t> getting some positive feedback</a:t>
            </a:r>
          </a:p>
          <a:p>
            <a:pPr marL="182880" lvl="0" indent="-154940" algn="l" rtl="0">
              <a:spcBef>
                <a:spcPts val="0"/>
              </a:spcBef>
              <a:spcAft>
                <a:spcPts val="0"/>
              </a:spcAft>
              <a:buSzPts val="1000"/>
              <a:buChar char="●"/>
            </a:pPr>
            <a:r>
              <a:rPr lang="en-GB" dirty="0"/>
              <a:t>Having good understanding on the final task</a:t>
            </a:r>
            <a:endParaRPr dirty="0"/>
          </a:p>
          <a:p>
            <a:pPr marL="182880" lvl="0" indent="-154940" algn="l" rtl="0">
              <a:spcBef>
                <a:spcPts val="0"/>
              </a:spcBef>
              <a:spcAft>
                <a:spcPts val="0"/>
              </a:spcAft>
              <a:buSzPts val="1000"/>
              <a:buChar char="●"/>
            </a:pPr>
            <a:r>
              <a:rPr lang="en" dirty="0"/>
              <a:t>What didn’t go so well? </a:t>
            </a:r>
          </a:p>
          <a:p>
            <a:pPr marL="182880" lvl="0" indent="-154940" algn="l" rtl="0">
              <a:spcBef>
                <a:spcPts val="0"/>
              </a:spcBef>
              <a:spcAft>
                <a:spcPts val="0"/>
              </a:spcAft>
              <a:buSzPts val="1000"/>
              <a:buChar char="●"/>
            </a:pPr>
            <a:r>
              <a:rPr lang="en-GB" dirty="0"/>
              <a:t>T</a:t>
            </a:r>
            <a:r>
              <a:rPr lang="en" dirty="0"/>
              <a:t>hat we didn’t get piece of frank peters cake (: joking</a:t>
            </a:r>
          </a:p>
          <a:p>
            <a:pPr marL="182880" lvl="0" indent="-154940" algn="l" rtl="0">
              <a:spcBef>
                <a:spcPts val="0"/>
              </a:spcBef>
              <a:spcAft>
                <a:spcPts val="0"/>
              </a:spcAft>
              <a:buSzPts val="1000"/>
              <a:buChar char="●"/>
            </a:pPr>
            <a:r>
              <a:rPr lang="en-GB" dirty="0"/>
              <a:t>E</a:t>
            </a:r>
            <a:r>
              <a:rPr lang="en" dirty="0"/>
              <a:t>verything went well</a:t>
            </a:r>
            <a:endParaRPr dirty="0"/>
          </a:p>
          <a:p>
            <a:pPr marL="182880" lvl="0" indent="-154940" algn="l" rtl="0">
              <a:spcBef>
                <a:spcPts val="0"/>
              </a:spcBef>
              <a:spcAft>
                <a:spcPts val="0"/>
              </a:spcAft>
              <a:buSzPts val="1000"/>
              <a:buChar char="●"/>
            </a:pPr>
            <a:r>
              <a:rPr lang="en" dirty="0"/>
              <a:t>What did you learn? </a:t>
            </a:r>
          </a:p>
          <a:p>
            <a:pPr marL="182880" lvl="0" indent="-154940" algn="l" rtl="0">
              <a:spcBef>
                <a:spcPts val="0"/>
              </a:spcBef>
              <a:spcAft>
                <a:spcPts val="0"/>
              </a:spcAft>
              <a:buSzPts val="1000"/>
              <a:buChar char="●"/>
            </a:pPr>
            <a:r>
              <a:rPr lang="en-GB" dirty="0"/>
              <a:t>H</a:t>
            </a:r>
            <a:r>
              <a:rPr lang="en" dirty="0"/>
              <a:t>ow to make linear regression and correlation coefficient </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r>
              <a:rPr lang="en-GB" dirty="0"/>
              <a:t>B</a:t>
            </a:r>
            <a:r>
              <a:rPr lang="en" dirty="0"/>
              <a:t>e more prepared from the start and not procrastnate stuff.</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white document with black text&#10;&#10;Description automatically generated">
            <a:extLst>
              <a:ext uri="{FF2B5EF4-FFF2-40B4-BE49-F238E27FC236}">
                <a16:creationId xmlns:a16="http://schemas.microsoft.com/office/drawing/2014/main" id="{BCDD8B72-4457-89D6-B7B7-922BCF6FD580}"/>
              </a:ext>
            </a:extLst>
          </p:cNvPr>
          <p:cNvPicPr>
            <a:picLocks noChangeAspect="1"/>
          </p:cNvPicPr>
          <p:nvPr/>
        </p:nvPicPr>
        <p:blipFill>
          <a:blip r:embed="rId4"/>
          <a:stretch>
            <a:fillRect/>
          </a:stretch>
        </p:blipFill>
        <p:spPr>
          <a:xfrm>
            <a:off x="4429760" y="3837660"/>
            <a:ext cx="2240340" cy="1305840"/>
          </a:xfrm>
          <a:prstGeom prst="rect">
            <a:avLst/>
          </a:prstGeom>
        </p:spPr>
      </p:pic>
      <p:pic>
        <p:nvPicPr>
          <p:cNvPr id="4" name="Picture 3" descr="A white and purple background with text&#10;&#10;Description automatically generated with medium confidence">
            <a:extLst>
              <a:ext uri="{FF2B5EF4-FFF2-40B4-BE49-F238E27FC236}">
                <a16:creationId xmlns:a16="http://schemas.microsoft.com/office/drawing/2014/main" id="{6674399C-1F34-7EF2-E82C-8AEB4AE541F5}"/>
              </a:ext>
            </a:extLst>
          </p:cNvPr>
          <p:cNvPicPr>
            <a:picLocks noChangeAspect="1"/>
          </p:cNvPicPr>
          <p:nvPr/>
        </p:nvPicPr>
        <p:blipFill>
          <a:blip r:embed="rId5"/>
          <a:stretch>
            <a:fillRect/>
          </a:stretch>
        </p:blipFill>
        <p:spPr>
          <a:xfrm>
            <a:off x="6670100" y="3837661"/>
            <a:ext cx="2240340" cy="1305840"/>
          </a:xfrm>
          <a:prstGeom prst="rect">
            <a:avLst/>
          </a:prstGeom>
        </p:spPr>
      </p:pic>
    </p:spTree>
    <p:extLst>
      <p:ext uri="{BB962C8B-B14F-4D97-AF65-F5344CB8AC3E}">
        <p14:creationId xmlns:p14="http://schemas.microsoft.com/office/powerpoint/2010/main" val="108960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data professional.</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Tree>
    <p:extLst>
      <p:ext uri="{BB962C8B-B14F-4D97-AF65-F5344CB8AC3E}">
        <p14:creationId xmlns:p14="http://schemas.microsoft.com/office/powerpoint/2010/main" val="286110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nl-NL"/>
              <a:t>Professional </a:t>
            </a:r>
            <a:r>
              <a:rPr lang="nl-NL" err="1"/>
              <a:t>Practice</a:t>
            </a: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dirty="0"/>
              <a:t>The student demonstrates professional </a:t>
            </a:r>
            <a:r>
              <a:rPr lang="en-GB" dirty="0" err="1"/>
              <a:t>behavior</a:t>
            </a:r>
            <a:r>
              <a:rPr lang="en-GB" dirty="0"/>
              <a:t> as well as accountability and ethics in the application of industry best practices for planning, communication, collaboration, and responsible execution of work assignments.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1/1</a:t>
            </a:r>
            <a:endParaRPr dirty="0"/>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[Poor]:</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I was able to notify the teaching staff if I were absent or late during Data Lab by filling in the ‘Data Lab Absent form’</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which it was only one late due to a family condition, so it was less than the maximum two unexcused Data Lab absences during the block, as tracked by the ADSAI Attendance application.</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[Insufficient]:</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I was able to complete the Data Lab preparation exercises listed on Brightspace before the corresponding Data Lab</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Session ; and  I was able to keep updating the Working Log regularly. And meeting all the criteria in Poor.</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[Sufficient]:</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I was updating the Working Log on a daily basis; In case of absence (which didn’t happen) I was capable of completing the activities that are acceptable alternatives to the Learning activities presented in Data Lab. And</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Meeting all the criteria in Insufficient.</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[Good]:</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I was able to submit a work that meets a professional standards regarding grammar , spelling , writing style, content , and neatness. And meeting all criteria in Sufficient.</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[Excellent]:</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I was able to share knowledge with or helping peers or other members of the AI/Data science community (posting a helping thread ) to give some help to the other. And meeting all criteria in Good.</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Evidencing :</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hlinkClick r:id="rId3"/>
              </a:rPr>
              <a:t> Link to evidence. </a:t>
            </a:r>
            <a:endParaRPr lang="en-US" sz="8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lang="en-US" sz="8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hlinkClick r:id="rId4"/>
              </a:rPr>
              <a:t>Helping peers.</a:t>
            </a:r>
            <a:endParaRPr lang="en-US" sz="8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lang="en-US" sz="8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hlinkClick r:id="rId5"/>
              </a:rPr>
              <a:t>Tasks link</a:t>
            </a:r>
            <a:endParaRPr lang="en-US" sz="8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lang="en-US" sz="8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hlinkClick r:id="rId6"/>
              </a:rPr>
              <a:t>Link to working log .</a:t>
            </a:r>
            <a:endParaRPr lang="en-US" sz="8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demonstrates professional </a:t>
            </a:r>
            <a:r>
              <a:rPr lang="en-GB" err="1"/>
              <a:t>behavior</a:t>
            </a:r>
            <a:r>
              <a:rPr lang="en-GB"/>
              <a:t> as well as accountability and ethics in the application of industry best practices for planning, communication, collaboration, and responsible execution of work assignments. </a:t>
            </a:r>
            <a:endParaRP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1.3</a:t>
            </a:r>
            <a:endParaRP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attends the </a:t>
            </a:r>
            <a:r>
              <a:rPr lang="en-US" dirty="0" err="1"/>
              <a:t>Datalab</a:t>
            </a:r>
            <a:r>
              <a:rPr lang="en-US" dirty="0"/>
              <a:t> sessions, and submits work, adhering to defined guidelines and processes in the Creative Brief.</a:t>
            </a: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 sz="900"/>
              <a:t>Professional Practice</a:t>
            </a:r>
            <a:endParaRPr lang="en-US" sz="900"/>
          </a:p>
        </p:txBody>
      </p:sp>
      <p:pic>
        <p:nvPicPr>
          <p:cNvPr id="3" name="Picture 2" descr="A screenshot of a computer&#10;&#10;Description automatically generated">
            <a:extLst>
              <a:ext uri="{FF2B5EF4-FFF2-40B4-BE49-F238E27FC236}">
                <a16:creationId xmlns:a16="http://schemas.microsoft.com/office/drawing/2014/main" id="{70836BE6-6B82-4383-DC3E-82290004BBD0}"/>
              </a:ext>
            </a:extLst>
          </p:cNvPr>
          <p:cNvPicPr>
            <a:picLocks noChangeAspect="1"/>
          </p:cNvPicPr>
          <p:nvPr/>
        </p:nvPicPr>
        <p:blipFill>
          <a:blip r:embed="rId7"/>
          <a:stretch>
            <a:fillRect/>
          </a:stretch>
        </p:blipFill>
        <p:spPr>
          <a:xfrm>
            <a:off x="5888076" y="1069800"/>
            <a:ext cx="3073044" cy="2212786"/>
          </a:xfrm>
          <a:prstGeom prst="rect">
            <a:avLst/>
          </a:prstGeom>
        </p:spPr>
      </p:pic>
      <p:sp>
        <p:nvSpPr>
          <p:cNvPr id="4" name="TextBox 3">
            <a:extLst>
              <a:ext uri="{FF2B5EF4-FFF2-40B4-BE49-F238E27FC236}">
                <a16:creationId xmlns:a16="http://schemas.microsoft.com/office/drawing/2014/main" id="{1BA67DB0-1EF3-D2D0-4245-7ECCFBC2A5D0}"/>
              </a:ext>
            </a:extLst>
          </p:cNvPr>
          <p:cNvSpPr txBox="1"/>
          <p:nvPr/>
        </p:nvSpPr>
        <p:spPr>
          <a:xfrm>
            <a:off x="5812028" y="3282586"/>
            <a:ext cx="2919307" cy="584775"/>
          </a:xfrm>
          <a:prstGeom prst="rect">
            <a:avLst/>
          </a:prstGeom>
          <a:noFill/>
        </p:spPr>
        <p:txBody>
          <a:bodyPr wrap="square" rtlCol="0">
            <a:spAutoFit/>
          </a:bodyPr>
          <a:lstStyle/>
          <a:p>
            <a:r>
              <a:rPr lang="en-GB" sz="800" b="1" dirty="0">
                <a:highlight>
                  <a:srgbClr val="00FFFF"/>
                </a:highlight>
              </a:rPr>
              <a:t>This is a screenshot from a platform called Discord  that all the DSAI students uses to communicate with each other and me and my friend Nils we published a Blog post to provide help to other peers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2</a:t>
            </a:r>
            <a:endParaRPr sz="40000">
              <a:solidFill>
                <a:srgbClr val="999999"/>
              </a:solidFill>
              <a:latin typeface="Roboto"/>
              <a:ea typeface="Roboto"/>
              <a:cs typeface="Roboto"/>
              <a:sym typeface="Roboto"/>
            </a:endParaRPr>
          </a:p>
        </p:txBody>
      </p:sp>
      <p:sp>
        <p:nvSpPr>
          <p:cNvPr id="416" name="Google Shape;416;p4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2</a:t>
            </a:r>
            <a:endParaRPr/>
          </a:p>
        </p:txBody>
      </p:sp>
      <p:sp>
        <p:nvSpPr>
          <p:cNvPr id="417" name="Google Shape;417;p4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Professional Practice / Attitude</a:t>
            </a:r>
            <a:endParaRPr/>
          </a:p>
        </p:txBody>
      </p:sp>
      <p:sp>
        <p:nvSpPr>
          <p:cNvPr id="418" name="Google Shape;418;p4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a:t>The student demonstrate self-exploration and personal development, good academic</a:t>
            </a:r>
            <a:r>
              <a:rPr lang="en-NL"/>
              <a:t> </a:t>
            </a:r>
            <a:r>
              <a:rPr lang="en-GB"/>
              <a:t>practices in learning how to learn and the acquisition of professional knowledge</a:t>
            </a:r>
            <a:r>
              <a:rPr lang="en-NL"/>
              <a:t> </a:t>
            </a:r>
            <a:r>
              <a:rPr lang="en-GB"/>
              <a:t>through research,</a:t>
            </a:r>
            <a:r>
              <a:rPr lang="en-NL"/>
              <a:t> </a:t>
            </a:r>
            <a:r>
              <a:rPr lang="en-GB"/>
              <a:t>study, analysis, applied practice, discussion and reporting.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1/1</a:t>
            </a:r>
            <a:endParaRPr dirty="0"/>
          </a:p>
        </p:txBody>
      </p:sp>
      <p:sp>
        <p:nvSpPr>
          <p:cNvPr id="458" name="Google Shape;458;p48"/>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i="1" dirty="0">
                <a:solidFill>
                  <a:schemeClr val="lt1"/>
                </a:solidFill>
                <a:latin typeface="Helvetica Neue"/>
                <a:ea typeface="Helvetica Neue"/>
                <a:cs typeface="Helvetica Neue"/>
                <a:sym typeface="Helvetica Neue"/>
              </a:rPr>
              <a:t>[</a:t>
            </a:r>
            <a:r>
              <a:rPr lang="en" sz="800" i="1" dirty="0">
                <a:solidFill>
                  <a:schemeClr val="lt1"/>
                </a:solidFill>
                <a:latin typeface="Helvetica Neue"/>
                <a:ea typeface="Helvetica Neue"/>
                <a:cs typeface="Helvetica Neue"/>
                <a:sym typeface="Helvetica Neue"/>
              </a:rPr>
              <a:t>Poor]:</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I was able to complete the Learning Log without any evidence of plagiarism .</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[Insufficient]:</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Each week the Learning Log details important tasks completed  And meeting all criteria in Poor.</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[Sufficient]:</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Each week the Learning Log details what was learnt. Each of the ILOs in the Learning Log details how they were addressed. And meeting all criteria in Insufficient.</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[Good]:</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All references to important resources used are included .My evidence is clear and to the point . And meeting all the criteria in Sufficient.</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[Excellent]:</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My writing style is professional and free of spelling mistakes. Clear what was done and why individual and project feedback was given .And meeting all criteria in Good.</a:t>
            </a:r>
          </a:p>
          <a:p>
            <a:pPr marL="0" lvl="0" indent="0" algn="l" rtl="0">
              <a:lnSpc>
                <a:spcPct val="115000"/>
              </a:lnSpc>
              <a:spcBef>
                <a:spcPts val="0"/>
              </a:spcBef>
              <a:spcAft>
                <a:spcPts val="0"/>
              </a:spcAft>
              <a:buNone/>
            </a:pPr>
            <a:endParaRPr lang="en-GB" sz="8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Evidencing:</a:t>
            </a:r>
          </a:p>
          <a:p>
            <a:pPr marL="0" lvl="0" indent="0" algn="l" rtl="0">
              <a:lnSpc>
                <a:spcPct val="115000"/>
              </a:lnSpc>
              <a:spcBef>
                <a:spcPts val="0"/>
              </a:spcBef>
              <a:spcAft>
                <a:spcPts val="0"/>
              </a:spcAft>
              <a:buNone/>
            </a:pPr>
            <a:endParaRPr lang="en-GB" dirty="0"/>
          </a:p>
          <a:p>
            <a:pPr marL="0" lvl="0" indent="0" algn="l" rtl="0">
              <a:lnSpc>
                <a:spcPct val="115000"/>
              </a:lnSpc>
              <a:spcBef>
                <a:spcPts val="0"/>
              </a:spcBef>
              <a:spcAft>
                <a:spcPts val="0"/>
              </a:spcAft>
              <a:buNone/>
            </a:pPr>
            <a:r>
              <a:rPr lang="en-GB" dirty="0">
                <a:hlinkClick r:id="rId3"/>
              </a:rPr>
              <a:t>Learning log.</a:t>
            </a:r>
            <a:endParaRPr dirty="0"/>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a:t>The student demonstrate self-exploration and personal development, good academic</a:t>
            </a:r>
            <a:r>
              <a:rPr lang="en-NL"/>
              <a:t> </a:t>
            </a:r>
            <a:r>
              <a:rPr lang="en-GB"/>
              <a:t>practices in learning how to learn and the acquisition of professional knowledge</a:t>
            </a:r>
            <a:r>
              <a:rPr lang="en-NL"/>
              <a:t> </a:t>
            </a:r>
            <a:r>
              <a:rPr lang="en-GB"/>
              <a:t>through research,</a:t>
            </a:r>
            <a:r>
              <a:rPr lang="en-NL"/>
              <a:t> </a:t>
            </a:r>
            <a:r>
              <a:rPr lang="en-GB"/>
              <a:t>study, analysis, applied practice, discussion and reporting. </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a:t>
            </a:r>
            <a:endParaRPr/>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reports on learning progress and updates plans in a well-written, concise format with appropriate visual communication, guided by active engagement with feedback.</a:t>
            </a:r>
            <a:endParaRPr/>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Professional Practice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Introduction to Artificial Intelligence</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The student is able to identify, and analyze AI applications in fictional and real-life (business) scenarios by examining and applying relevant concepts from AI literature and theory.</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3</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[Poor]:</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 I was able to reach the poor criteria  as I was able to communicate and talk </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About my presentation for 06:39 minute which approximate to 7 minutes.</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[Insufficient]:</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 I was able  To identify and describe  an AI topic from the movie minority report you can see this from minute “00:23” to “01:10” and I was able to mention the domain and subdomains that are Related to the AI topic in minute “04:39” to “05:19”  and also meeting the Poor criteria</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[Sufficient]:</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 and I Was also able to mention a real-life business related to the chosen AI topic </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 example in minute “03:41”to “04:37” ,  and the references were mentioned in minute </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“06:33” till the end of the video , and meeting the Insufficient criteria</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[Good]:</a:t>
            </a:r>
          </a:p>
          <a:p>
            <a:pPr marL="0" lvl="0" indent="0" algn="l" rtl="0">
              <a:lnSpc>
                <a:spcPct val="115000"/>
              </a:lnSpc>
              <a:spcBef>
                <a:spcPts val="0"/>
              </a:spcBef>
              <a:spcAft>
                <a:spcPts val="0"/>
              </a:spcAft>
              <a:buNone/>
            </a:pPr>
            <a:r>
              <a:rPr lang="en-GB" sz="800" i="1" dirty="0">
                <a:solidFill>
                  <a:schemeClr val="lt1"/>
                </a:solidFill>
                <a:latin typeface="Helvetica Neue"/>
                <a:ea typeface="Helvetica Neue"/>
                <a:cs typeface="Helvetica Neue"/>
                <a:sym typeface="Helvetica Neue"/>
              </a:rPr>
              <a:t> I was </a:t>
            </a:r>
            <a:r>
              <a:rPr lang="en-US" sz="800" i="1" dirty="0">
                <a:solidFill>
                  <a:schemeClr val="lt1"/>
                </a:solidFill>
                <a:latin typeface="Helvetica Neue"/>
                <a:ea typeface="Helvetica Neue"/>
                <a:cs typeface="Helvetica Neue"/>
                <a:sym typeface="Helvetica Neue"/>
              </a:rPr>
              <a:t>able to evaluate the technical feasibility </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of the AI topic in minute “02:32”to “03:40” , and mentioning a scholarly resource at the end, and meeting the Sufficient criteria .</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[Excellent]:</a:t>
            </a:r>
            <a:endParaRPr lang="en-GB" sz="8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I was able to talk about potential ethical and/or legal consequences of implementing the </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chosen AI topic in a real-life (business) setting and it was mentioned in minute “05:13”</a:t>
            </a:r>
          </a:p>
          <a:p>
            <a:pPr marL="0" lvl="0" indent="0" algn="l" rtl="0">
              <a:lnSpc>
                <a:spcPct val="115000"/>
              </a:lnSpc>
              <a:spcBef>
                <a:spcPts val="0"/>
              </a:spcBef>
              <a:spcAft>
                <a:spcPts val="0"/>
              </a:spcAft>
              <a:buNone/>
            </a:pPr>
            <a:r>
              <a:rPr lang="en-US" sz="800" i="1" dirty="0">
                <a:solidFill>
                  <a:schemeClr val="lt1"/>
                </a:solidFill>
                <a:latin typeface="Helvetica Neue"/>
                <a:ea typeface="Helvetica Neue"/>
                <a:cs typeface="Helvetica Neue"/>
                <a:sym typeface="Helvetica Neue"/>
              </a:rPr>
              <a:t>Till the minute “06:32” . With also meeting the Good criteria .</a:t>
            </a:r>
            <a:endParaRPr lang="en-GB" sz="8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lang="en-GB"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i="1" dirty="0">
                <a:solidFill>
                  <a:schemeClr val="lt1"/>
                </a:solidFill>
                <a:latin typeface="Helvetica Neue"/>
                <a:ea typeface="Helvetica Neue"/>
                <a:cs typeface="Helvetica Neue"/>
                <a:sym typeface="Helvetica Neue"/>
              </a:rPr>
              <a:t>Evidencing:</a:t>
            </a:r>
          </a:p>
          <a:p>
            <a:pPr marL="0" lvl="0" indent="0" algn="l" rtl="0">
              <a:lnSpc>
                <a:spcPct val="115000"/>
              </a:lnSpc>
              <a:spcBef>
                <a:spcPts val="0"/>
              </a:spcBef>
              <a:spcAft>
                <a:spcPts val="0"/>
              </a:spcAft>
              <a:buNone/>
            </a:pPr>
            <a:r>
              <a:rPr lang="en-GB" i="1" dirty="0">
                <a:solidFill>
                  <a:schemeClr val="lt1"/>
                </a:solidFill>
                <a:latin typeface="Helvetica Neue"/>
                <a:ea typeface="Helvetica Neue"/>
                <a:cs typeface="Helvetica Neue"/>
                <a:sym typeface="Helvetica Neue"/>
                <a:hlinkClick r:id="rId3"/>
              </a:rPr>
              <a:t>Link to presentation</a:t>
            </a:r>
            <a:endParaRPr lang="en-GB"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lang="en-GB"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i="1" dirty="0">
                <a:solidFill>
                  <a:schemeClr val="lt1"/>
                </a:solidFill>
                <a:latin typeface="Helvetica Neue"/>
                <a:ea typeface="Helvetica Neue"/>
                <a:cs typeface="Helvetica Neue"/>
                <a:sym typeface="Helvetica Neue"/>
                <a:hlinkClick r:id="rId4"/>
              </a:rPr>
              <a:t>Link to the slides.</a:t>
            </a:r>
            <a:r>
              <a:rPr lang="en-GB" i="1" dirty="0">
                <a:solidFill>
                  <a:schemeClr val="lt1"/>
                </a:solidFill>
                <a:latin typeface="Helvetica Neue"/>
                <a:ea typeface="Helvetica Neue"/>
                <a:cs typeface="Helvetica Neue"/>
                <a:sym typeface="Helvetica Neue"/>
              </a:rPr>
              <a:t>           </a:t>
            </a:r>
            <a:r>
              <a:rPr lang="en-GB" i="1" dirty="0">
                <a:solidFill>
                  <a:srgbClr val="FFFF00"/>
                </a:solidFill>
                <a:latin typeface="Helvetica Neue"/>
                <a:ea typeface="Helvetica Neue"/>
                <a:cs typeface="Helvetica Neue"/>
                <a:sym typeface="Helvetica Neue"/>
              </a:rPr>
              <a:t>I did a retake to add </a:t>
            </a:r>
            <a:r>
              <a:rPr lang="en-GB" i="1">
                <a:solidFill>
                  <a:srgbClr val="FFFF00"/>
                </a:solidFill>
                <a:latin typeface="Helvetica Neue"/>
                <a:ea typeface="Helvetica Neue"/>
                <a:cs typeface="Helvetica Neue"/>
                <a:sym typeface="Helvetica Neue"/>
              </a:rPr>
              <a:t>scholar resources.</a:t>
            </a:r>
            <a:endParaRPr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3.1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is able to identify, and </a:t>
            </a:r>
            <a:r>
              <a:rPr lang="en-GB" err="1"/>
              <a:t>analyze</a:t>
            </a:r>
            <a:r>
              <a:rPr lang="en-GB"/>
              <a:t> AI applications in fictional and real-life (business) scenarios by examining and applying relevant concepts from AI literature and theory. </a:t>
            </a:r>
            <a:endParaRPr/>
          </a:p>
        </p:txBody>
      </p:sp>
      <p:sp>
        <p:nvSpPr>
          <p:cNvPr id="2" name="Google Shape;459;p48">
            <a:extLst>
              <a:ext uri="{FF2B5EF4-FFF2-40B4-BE49-F238E27FC236}">
                <a16:creationId xmlns:a16="http://schemas.microsoft.com/office/drawing/2014/main" id="{736DE019-6FB4-EBD8-6034-60A1396260D1}"/>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a:t>The student is able to identify, and analyze AI applications in fictional and real-life (business) scenarios by examining and applying relevant concepts from AI literature and theory.</a:t>
            </a:r>
            <a:endParaRPr lang="en-GB"/>
          </a:p>
        </p:txBody>
      </p:sp>
      <p:sp>
        <p:nvSpPr>
          <p:cNvPr id="3" name="Google Shape;462;p48">
            <a:extLst>
              <a:ext uri="{FF2B5EF4-FFF2-40B4-BE49-F238E27FC236}">
                <a16:creationId xmlns:a16="http://schemas.microsoft.com/office/drawing/2014/main" id="{65D4C843-5D26-8ABA-0D10-9F5D0374EEA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Introduction to Artificial Intelligence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Introduction to Data Science</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The student demonstrates basic knowledge and skills in the field of data science by transforming a business requirement into a data science problem and propose an effective solution.</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[Poor]:</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describe data using measure of central tendency such as mean(Average) and to determine which measure is best applicable to solve a use-case using Power Bi.</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[Insufficient]:</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create appropriate data visualizations , according to the criteria in Data Lab task 5 , and determine which visual is best applicable to solve a use-case using Power Bi.</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[Sufficient]:</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calculate and interpret measures of association such as a correlation coefficient to solve a use-case using Power Bi.</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[Good]:</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incorporate data-driven storytelling techniques and user experience(UX) design principles ; according to the criteria in Data Lab task 7 , to create an intuitive and clearly </a:t>
            </a:r>
            <a:r>
              <a:rPr lang="en-GB" sz="700" i="1" dirty="0" err="1">
                <a:solidFill>
                  <a:schemeClr val="lt1"/>
                </a:solidFill>
                <a:latin typeface="Helvetica Neue"/>
                <a:ea typeface="Helvetica Neue"/>
                <a:cs typeface="Helvetica Neue"/>
                <a:sym typeface="Helvetica Neue"/>
              </a:rPr>
              <a:t>comphrensible</a:t>
            </a:r>
            <a:r>
              <a:rPr lang="en-GB" sz="700" i="1" dirty="0">
                <a:solidFill>
                  <a:schemeClr val="lt1"/>
                </a:solidFill>
                <a:latin typeface="Helvetica Neue"/>
                <a:ea typeface="Helvetica Neue"/>
                <a:cs typeface="Helvetica Neue"/>
                <a:sym typeface="Helvetica Neue"/>
              </a:rPr>
              <a:t> Dashboard  . And meeting all criteria in Sufficient</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[Excellent]:</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recognize the data science lifecycle as an iterative process and can clearly distinguish between phases of CRISP-DM. And meeting all criteria in Good</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Evidencing:</a:t>
            </a:r>
          </a:p>
          <a:p>
            <a:pPr marL="0" lvl="0" indent="0" algn="l" rtl="0">
              <a:lnSpc>
                <a:spcPct val="115000"/>
              </a:lnSpc>
              <a:spcBef>
                <a:spcPts val="0"/>
              </a:spcBef>
              <a:spcAft>
                <a:spcPts val="0"/>
              </a:spcAft>
              <a:buNone/>
            </a:pPr>
            <a:endParaRPr lang="en-GB" sz="7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hlinkClick r:id="rId3"/>
              </a:rPr>
              <a:t>Evidence Link.</a:t>
            </a:r>
            <a:endParaRPr lang="en-GB" sz="7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lang="en-GB" sz="7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hlinkClick r:id="rId4"/>
              </a:rPr>
              <a:t>Evidence Link pre-dashboard.</a:t>
            </a:r>
            <a:endParaRPr lang="en-GB" sz="7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lang="en-GB" sz="7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hlinkClick r:id="rId5"/>
              </a:rPr>
              <a:t>Evidence pre-dahsboard2.</a:t>
            </a:r>
            <a:endParaRPr lang="en-GB"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r>
              <a:rPr lang="en">
                <a:solidFill>
                  <a:srgbClr val="FFFFFF"/>
                </a:solidFill>
              </a:rPr>
              <a:t>.1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is able to design an effective dashboard in Power BI in order to provide new insights into a research </a:t>
            </a:r>
            <a:br>
              <a:rPr lang="en-GB"/>
            </a:br>
            <a:r>
              <a:rPr lang="en-GB"/>
              <a:t>question. </a:t>
            </a:r>
            <a:endParaRPr/>
          </a:p>
        </p:txBody>
      </p:sp>
      <p:sp>
        <p:nvSpPr>
          <p:cNvPr id="2" name="Google Shape;459;p48">
            <a:extLst>
              <a:ext uri="{FF2B5EF4-FFF2-40B4-BE49-F238E27FC236}">
                <a16:creationId xmlns:a16="http://schemas.microsoft.com/office/drawing/2014/main" id="{F3EE57B9-202F-411D-EDC0-8C6462DD5EE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a:t>The student demonstrates basic knowledge and skills in the field of data science by transforming a business requirement into a data science problem and propose an effective solution.</a:t>
            </a:r>
          </a:p>
        </p:txBody>
      </p:sp>
      <p:sp>
        <p:nvSpPr>
          <p:cNvPr id="3" name="Google Shape;462;p48">
            <a:extLst>
              <a:ext uri="{FF2B5EF4-FFF2-40B4-BE49-F238E27FC236}">
                <a16:creationId xmlns:a16="http://schemas.microsoft.com/office/drawing/2014/main" id="{E35F273E-41C8-68B1-4440-B3901A31F6B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Science</a:t>
            </a:r>
            <a:endParaRPr/>
          </a:p>
        </p:txBody>
      </p:sp>
    </p:spTree>
    <p:extLst>
      <p:ext uri="{BB962C8B-B14F-4D97-AF65-F5344CB8AC3E}">
        <p14:creationId xmlns:p14="http://schemas.microsoft.com/office/powerpoint/2010/main" val="3889067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NOT IN BLOCK A – IGNORE THIS SLIDE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dirty="0"/>
          </a:p>
        </p:txBody>
      </p:sp>
      <p:sp>
        <p:nvSpPr>
          <p:cNvPr id="488" name="Google Shape;488;p51"/>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[Poor]:</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compose a clear data-driven research question , according to the criteria in Data Lab task 2 , and I was able to import data in ‘flat-file’ format to Power Bi.</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[Insufficient]:</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select , clean and transform an appropriate dataset to answer the data-driven research question according to the criteria in Data Lab task 3. And meeting all criteria in Poor.</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[Sufficient]:</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propose a solution ; a simple/multiple linear regression , to the data-driven research question based on the exploratory data analysis and visualizations using Power Bi. And meeting all criteria in Insufficient.</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[Good]:</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interpret mine findings correctly . And meeting all criteria in Sufficient.</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[Excellent]:</a:t>
            </a: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I was able to discover new patterns in the dataset which are not related to the original research question and thereby , propose next steps for future research . And meeting all criteria in Good.</a:t>
            </a:r>
          </a:p>
          <a:p>
            <a:pPr marL="0" lvl="0" indent="0" algn="l" rtl="0">
              <a:lnSpc>
                <a:spcPct val="115000"/>
              </a:lnSpc>
              <a:spcBef>
                <a:spcPts val="0"/>
              </a:spcBef>
              <a:spcAft>
                <a:spcPts val="0"/>
              </a:spcAft>
              <a:buNone/>
            </a:pPr>
            <a:endParaRPr lang="en-GB" sz="7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Evidencing:</a:t>
            </a:r>
          </a:p>
          <a:p>
            <a:pPr marL="0" lvl="0" indent="0" algn="l" rtl="0">
              <a:lnSpc>
                <a:spcPct val="115000"/>
              </a:lnSpc>
              <a:spcBef>
                <a:spcPts val="0"/>
              </a:spcBef>
              <a:spcAft>
                <a:spcPts val="0"/>
              </a:spcAft>
              <a:buNone/>
            </a:pPr>
            <a:endParaRPr lang="en-GB" sz="7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hlinkClick r:id="rId3"/>
              </a:rPr>
              <a:t>Evidence link.</a:t>
            </a:r>
            <a:endParaRPr lang="en-GB" sz="7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sz="700" i="1" dirty="0">
                <a:solidFill>
                  <a:schemeClr val="lt1"/>
                </a:solidFill>
                <a:latin typeface="Helvetica Neue"/>
                <a:ea typeface="Helvetica Neue"/>
                <a:cs typeface="Helvetica Neue"/>
                <a:sym typeface="Helvetica Neue"/>
              </a:rPr>
              <a:t> </a:t>
            </a:r>
            <a:endParaRPr sz="700" i="1" dirty="0">
              <a:solidFill>
                <a:schemeClr val="lt1"/>
              </a:solidFill>
              <a:latin typeface="Helvetica Neue"/>
              <a:ea typeface="Helvetica Neue"/>
              <a:cs typeface="Helvetica Neue"/>
              <a:sym typeface="Helvetica Neue"/>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4.2</a:t>
            </a:r>
            <a:endParaRP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applies the data science concepts learned and use a standard data science tool to solve a project task.</a:t>
            </a:r>
            <a:endParaRP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a:t>The student demonstrates basic knowledge and skills in the field of data science by transforming a business requirement into a data science problem and propose an effective solution.</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Science</a:t>
            </a:r>
            <a:endParaRPr/>
          </a:p>
        </p:txBody>
      </p:sp>
    </p:spTree>
    <p:extLst>
      <p:ext uri="{BB962C8B-B14F-4D97-AF65-F5344CB8AC3E}">
        <p14:creationId xmlns:p14="http://schemas.microsoft.com/office/powerpoint/2010/main" val="3727405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5</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a:t>Introduction to Programming with Python</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dirty="0"/>
              <a:t>The student is able to write Python programs, to solve a wide range of introductory programming challenges and perform basic data analysis, using fundamental programming concepts</a:t>
            </a:r>
            <a:r>
              <a:rPr lang="en-GB" dirty="0"/>
              <a:t>.</a:t>
            </a:r>
            <a:endParaRPr lang="en-US"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5</a:t>
            </a:r>
          </a:p>
        </p:txBody>
      </p:sp>
    </p:spTree>
    <p:extLst>
      <p:ext uri="{BB962C8B-B14F-4D97-AF65-F5344CB8AC3E}">
        <p14:creationId xmlns:p14="http://schemas.microsoft.com/office/powerpoint/2010/main" val="2069318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88" name="Google Shape;488;p51"/>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00" dirty="0">
                <a:solidFill>
                  <a:schemeClr val="lt1"/>
                </a:solidFill>
              </a:rPr>
              <a:t>[Poor]:  </a:t>
            </a:r>
          </a:p>
          <a:p>
            <a:pPr marL="0" lvl="0" indent="0" algn="l" rtl="0">
              <a:lnSpc>
                <a:spcPct val="115000"/>
              </a:lnSpc>
              <a:spcBef>
                <a:spcPts val="0"/>
              </a:spcBef>
              <a:spcAft>
                <a:spcPts val="0"/>
              </a:spcAft>
              <a:buNone/>
            </a:pPr>
            <a:r>
              <a:rPr lang="en-GB" sz="900" dirty="0">
                <a:solidFill>
                  <a:schemeClr val="lt1"/>
                </a:solidFill>
              </a:rPr>
              <a:t>I was able to write functions  that use a wide range of conditional executions, evidenced by Data Lab Task 8</a:t>
            </a:r>
          </a:p>
          <a:p>
            <a:pPr marL="0" lvl="0" indent="0" algn="l" rtl="0">
              <a:lnSpc>
                <a:spcPct val="115000"/>
              </a:lnSpc>
              <a:spcBef>
                <a:spcPts val="0"/>
              </a:spcBef>
              <a:spcAft>
                <a:spcPts val="0"/>
              </a:spcAft>
              <a:buNone/>
            </a:pPr>
            <a:endParaRPr lang="en-GB" sz="900" dirty="0">
              <a:solidFill>
                <a:schemeClr val="lt1"/>
              </a:solidFill>
            </a:endParaRPr>
          </a:p>
          <a:p>
            <a:pPr marL="0" lvl="0" indent="0" algn="l" rtl="0">
              <a:lnSpc>
                <a:spcPct val="115000"/>
              </a:lnSpc>
              <a:spcBef>
                <a:spcPts val="0"/>
              </a:spcBef>
              <a:spcAft>
                <a:spcPts val="0"/>
              </a:spcAft>
              <a:buNone/>
            </a:pPr>
            <a:r>
              <a:rPr lang="en-GB" sz="900" dirty="0">
                <a:solidFill>
                  <a:schemeClr val="lt1"/>
                </a:solidFill>
              </a:rPr>
              <a:t>[Insufficient]:</a:t>
            </a:r>
          </a:p>
          <a:p>
            <a:pPr marL="0" lvl="0" indent="0" algn="l" rtl="0">
              <a:lnSpc>
                <a:spcPct val="115000"/>
              </a:lnSpc>
              <a:spcBef>
                <a:spcPts val="0"/>
              </a:spcBef>
              <a:spcAft>
                <a:spcPts val="0"/>
              </a:spcAft>
              <a:buNone/>
            </a:pPr>
            <a:r>
              <a:rPr lang="en-GB" sz="900" dirty="0">
                <a:solidFill>
                  <a:schemeClr val="lt1"/>
                </a:solidFill>
              </a:rPr>
              <a:t>I was able to write functions that use strings and lists to solve a wide range of problems evidenced by Data Lab Task 8 and meeting all criteria in Poor.</a:t>
            </a:r>
          </a:p>
          <a:p>
            <a:pPr marL="0" lvl="0" indent="0" algn="l" rtl="0">
              <a:lnSpc>
                <a:spcPct val="115000"/>
              </a:lnSpc>
              <a:spcBef>
                <a:spcPts val="0"/>
              </a:spcBef>
              <a:spcAft>
                <a:spcPts val="0"/>
              </a:spcAft>
              <a:buNone/>
            </a:pPr>
            <a:endParaRPr lang="en-GB" sz="900" dirty="0">
              <a:solidFill>
                <a:schemeClr val="lt1"/>
              </a:solidFill>
            </a:endParaRPr>
          </a:p>
          <a:p>
            <a:pPr marL="0" lvl="0" indent="0" algn="l" rtl="0">
              <a:lnSpc>
                <a:spcPct val="115000"/>
              </a:lnSpc>
              <a:spcBef>
                <a:spcPts val="0"/>
              </a:spcBef>
              <a:spcAft>
                <a:spcPts val="0"/>
              </a:spcAft>
              <a:buNone/>
            </a:pPr>
            <a:r>
              <a:rPr lang="en-GB" sz="900" dirty="0">
                <a:solidFill>
                  <a:schemeClr val="lt1"/>
                </a:solidFill>
              </a:rPr>
              <a:t>[Sufficient]:</a:t>
            </a:r>
          </a:p>
          <a:p>
            <a:pPr marL="0" lvl="0" indent="0" algn="l" rtl="0">
              <a:lnSpc>
                <a:spcPct val="115000"/>
              </a:lnSpc>
              <a:spcBef>
                <a:spcPts val="0"/>
              </a:spcBef>
              <a:spcAft>
                <a:spcPts val="0"/>
              </a:spcAft>
              <a:buNone/>
            </a:pPr>
            <a:r>
              <a:rPr lang="en-GB" sz="900" dirty="0">
                <a:solidFill>
                  <a:schemeClr val="lt1"/>
                </a:solidFill>
              </a:rPr>
              <a:t>I was able to convert a wide range of simple algorithms given in English into Python, evidenced by Data Lab Task 8 , and meeting all criteria in Insufficient .</a:t>
            </a:r>
          </a:p>
          <a:p>
            <a:pPr marL="0" lvl="0" indent="0" algn="l" rtl="0">
              <a:lnSpc>
                <a:spcPct val="115000"/>
              </a:lnSpc>
              <a:spcBef>
                <a:spcPts val="0"/>
              </a:spcBef>
              <a:spcAft>
                <a:spcPts val="0"/>
              </a:spcAft>
              <a:buNone/>
            </a:pPr>
            <a:endParaRPr lang="en-GB" sz="900" dirty="0">
              <a:solidFill>
                <a:schemeClr val="lt1"/>
              </a:solidFill>
            </a:endParaRPr>
          </a:p>
          <a:p>
            <a:pPr marL="0" lvl="0" indent="0" algn="l" rtl="0">
              <a:lnSpc>
                <a:spcPct val="115000"/>
              </a:lnSpc>
              <a:spcBef>
                <a:spcPts val="0"/>
              </a:spcBef>
              <a:spcAft>
                <a:spcPts val="0"/>
              </a:spcAft>
              <a:buNone/>
            </a:pPr>
            <a:r>
              <a:rPr lang="en-GB" sz="900" dirty="0">
                <a:solidFill>
                  <a:schemeClr val="lt1"/>
                </a:solidFill>
              </a:rPr>
              <a:t>[Good]:</a:t>
            </a:r>
          </a:p>
          <a:p>
            <a:pPr marL="0" lvl="0" indent="0" algn="l" rtl="0">
              <a:lnSpc>
                <a:spcPct val="115000"/>
              </a:lnSpc>
              <a:spcBef>
                <a:spcPts val="0"/>
              </a:spcBef>
              <a:spcAft>
                <a:spcPts val="0"/>
              </a:spcAft>
              <a:buNone/>
            </a:pPr>
            <a:r>
              <a:rPr lang="en-GB" sz="900" dirty="0">
                <a:solidFill>
                  <a:schemeClr val="lt1"/>
                </a:solidFill>
              </a:rPr>
              <a:t>Criteria not met.</a:t>
            </a:r>
          </a:p>
          <a:p>
            <a:pPr marL="0" lvl="0" indent="0" algn="l" rtl="0">
              <a:lnSpc>
                <a:spcPct val="115000"/>
              </a:lnSpc>
              <a:spcBef>
                <a:spcPts val="0"/>
              </a:spcBef>
              <a:spcAft>
                <a:spcPts val="0"/>
              </a:spcAft>
              <a:buNone/>
            </a:pPr>
            <a:endParaRPr lang="en-GB" sz="900" dirty="0">
              <a:solidFill>
                <a:schemeClr val="lt1"/>
              </a:solidFill>
            </a:endParaRPr>
          </a:p>
          <a:p>
            <a:pPr marL="0" lvl="0" indent="0" algn="l" rtl="0">
              <a:lnSpc>
                <a:spcPct val="115000"/>
              </a:lnSpc>
              <a:spcBef>
                <a:spcPts val="0"/>
              </a:spcBef>
              <a:spcAft>
                <a:spcPts val="0"/>
              </a:spcAft>
              <a:buNone/>
            </a:pPr>
            <a:r>
              <a:rPr lang="en-GB" sz="900" dirty="0">
                <a:solidFill>
                  <a:schemeClr val="lt1"/>
                </a:solidFill>
              </a:rPr>
              <a:t>[Excellent]:</a:t>
            </a:r>
          </a:p>
          <a:p>
            <a:pPr marL="0" lvl="0" indent="0" algn="l" rtl="0">
              <a:lnSpc>
                <a:spcPct val="115000"/>
              </a:lnSpc>
              <a:spcBef>
                <a:spcPts val="0"/>
              </a:spcBef>
              <a:spcAft>
                <a:spcPts val="0"/>
              </a:spcAft>
              <a:buNone/>
            </a:pPr>
            <a:r>
              <a:rPr lang="en-GB" sz="900" dirty="0">
                <a:solidFill>
                  <a:schemeClr val="lt1"/>
                </a:solidFill>
              </a:rPr>
              <a:t>Criteria not met.</a:t>
            </a:r>
          </a:p>
          <a:p>
            <a:pPr marL="0" lvl="0" indent="0" algn="l" rtl="0">
              <a:lnSpc>
                <a:spcPct val="115000"/>
              </a:lnSpc>
              <a:spcBef>
                <a:spcPts val="0"/>
              </a:spcBef>
              <a:spcAft>
                <a:spcPts val="0"/>
              </a:spcAft>
              <a:buNone/>
            </a:pPr>
            <a:endParaRPr lang="en-GB" sz="900" dirty="0">
              <a:solidFill>
                <a:schemeClr val="lt1"/>
              </a:solidFill>
            </a:endParaRPr>
          </a:p>
          <a:p>
            <a:pPr marL="0" lvl="0" indent="0" algn="l" rtl="0">
              <a:lnSpc>
                <a:spcPct val="115000"/>
              </a:lnSpc>
              <a:spcBef>
                <a:spcPts val="0"/>
              </a:spcBef>
              <a:spcAft>
                <a:spcPts val="0"/>
              </a:spcAft>
              <a:buNone/>
            </a:pPr>
            <a:r>
              <a:rPr lang="en-GB" sz="900" dirty="0">
                <a:solidFill>
                  <a:schemeClr val="lt1"/>
                </a:solidFill>
              </a:rPr>
              <a:t>Evidencing:</a:t>
            </a:r>
          </a:p>
          <a:p>
            <a:pPr marL="0" lvl="0" indent="0" algn="l" rtl="0">
              <a:lnSpc>
                <a:spcPct val="115000"/>
              </a:lnSpc>
              <a:spcBef>
                <a:spcPts val="0"/>
              </a:spcBef>
              <a:spcAft>
                <a:spcPts val="0"/>
              </a:spcAft>
              <a:buNone/>
            </a:pPr>
            <a:r>
              <a:rPr lang="en-GB" sz="900" dirty="0">
                <a:solidFill>
                  <a:schemeClr val="lt1"/>
                </a:solidFill>
                <a:hlinkClick r:id="rId3"/>
              </a:rPr>
              <a:t>Link to coding bat progress.</a:t>
            </a:r>
            <a:endParaRPr lang="en-GB" sz="900" dirty="0">
              <a:solidFill>
                <a:schemeClr val="lt1"/>
              </a:solidFill>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5.1</a:t>
            </a: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is able to write Python programs, to solve a wide range of introductory programming challenges and perform basic data analysis, using fundamental programming concepts.</a:t>
            </a: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The student is able to write Python programs, to solve a wide range of introductory programming challenges and perform basic data analysis, using fundamental programming concepts.</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dirty="0"/>
              <a:t>Introduction to Programming with Python</a:t>
            </a:r>
          </a:p>
        </p:txBody>
      </p:sp>
      <p:pic>
        <p:nvPicPr>
          <p:cNvPr id="5" name="Picture 4" descr="A group of colorful text boxes&#10;&#10;Description automatically generated">
            <a:extLst>
              <a:ext uri="{FF2B5EF4-FFF2-40B4-BE49-F238E27FC236}">
                <a16:creationId xmlns:a16="http://schemas.microsoft.com/office/drawing/2014/main" id="{E2E0688B-7103-9D61-AC34-0B91E9103289}"/>
              </a:ext>
            </a:extLst>
          </p:cNvPr>
          <p:cNvPicPr>
            <a:picLocks noChangeAspect="1"/>
          </p:cNvPicPr>
          <p:nvPr/>
        </p:nvPicPr>
        <p:blipFill>
          <a:blip r:embed="rId4"/>
          <a:stretch>
            <a:fillRect/>
          </a:stretch>
        </p:blipFill>
        <p:spPr>
          <a:xfrm>
            <a:off x="5858933" y="1230258"/>
            <a:ext cx="3143814" cy="1838061"/>
          </a:xfrm>
          <a:prstGeom prst="rect">
            <a:avLst/>
          </a:prstGeom>
        </p:spPr>
      </p:pic>
    </p:spTree>
    <p:extLst>
      <p:ext uri="{BB962C8B-B14F-4D97-AF65-F5344CB8AC3E}">
        <p14:creationId xmlns:p14="http://schemas.microsoft.com/office/powerpoint/2010/main" val="581642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err="1"/>
              <a:t>edal</a:t>
            </a:r>
            <a:r>
              <a:rPr lang="en-NL" dirty="0"/>
              <a:t>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3532431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i="1" dirty="0">
                <a:solidFill>
                  <a:schemeClr val="lt1"/>
                </a:solidFill>
                <a:latin typeface="Helvetica Neue"/>
                <a:ea typeface="Helvetica Neue"/>
                <a:cs typeface="Helvetica Neue"/>
                <a:sym typeface="Helvetica Neue"/>
              </a:rPr>
              <a:t>[Bronze medal challenge]:</a:t>
            </a:r>
          </a:p>
          <a:p>
            <a:pPr marL="0" lvl="0" indent="0" algn="l" rtl="0">
              <a:lnSpc>
                <a:spcPct val="115000"/>
              </a:lnSpc>
              <a:spcBef>
                <a:spcPts val="0"/>
              </a:spcBef>
              <a:spcAft>
                <a:spcPts val="0"/>
              </a:spcAft>
              <a:buNone/>
            </a:pPr>
            <a:endParaRPr lang="en-GB" sz="16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sz="1600" i="1" dirty="0">
                <a:solidFill>
                  <a:schemeClr val="lt1"/>
                </a:solidFill>
                <a:latin typeface="Helvetica Neue"/>
                <a:ea typeface="Helvetica Neue"/>
                <a:cs typeface="Helvetica Neue"/>
                <a:sym typeface="Helvetica Neue"/>
                <a:hlinkClick r:id="rId3"/>
              </a:rPr>
              <a:t>Link to bronze challenge.</a:t>
            </a:r>
            <a:endParaRPr lang="en-GB" sz="16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lang="en-GB" sz="11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GB" sz="3200" i="1" dirty="0">
                <a:solidFill>
                  <a:schemeClr val="lt1"/>
                </a:solidFill>
                <a:latin typeface="Helvetica Neue"/>
                <a:ea typeface="Helvetica Neue"/>
                <a:cs typeface="Helvetica Neue"/>
                <a:sym typeface="Helvetica Neue"/>
              </a:rPr>
              <a:t>[silver medal challenge]</a:t>
            </a:r>
          </a:p>
          <a:p>
            <a:pPr marL="0" lvl="0" indent="0" algn="l" rtl="0">
              <a:lnSpc>
                <a:spcPct val="115000"/>
              </a:lnSpc>
              <a:spcBef>
                <a:spcPts val="0"/>
              </a:spcBef>
              <a:spcAft>
                <a:spcPts val="0"/>
              </a:spcAft>
              <a:buNone/>
            </a:pPr>
            <a:r>
              <a:rPr lang="en-GB" sz="1600" i="1" u="sng" dirty="0">
                <a:solidFill>
                  <a:schemeClr val="lt1"/>
                </a:solidFill>
                <a:latin typeface="Helvetica Neue"/>
                <a:ea typeface="Helvetica Neue"/>
                <a:cs typeface="Helvetica Neue"/>
                <a:sym typeface="Helvetica Neue"/>
                <a:hlinkClick r:id="rId4"/>
              </a:rPr>
              <a:t>Evidence link.</a:t>
            </a:r>
            <a:endParaRPr lang="en-GB" sz="1600" i="1" u="sng"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a:t>
            </a:r>
            <a:r>
              <a:rPr lang="en-NL" dirty="0" err="1"/>
              <a:t>ut</a:t>
            </a:r>
            <a:r>
              <a:rPr lang="en-NL" dirty="0"/>
              <a: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5771" y="58096"/>
            <a:ext cx="459808" cy="459808"/>
          </a:xfrm>
          <a:prstGeom prst="rect">
            <a:avLst/>
          </a:prstGeom>
        </p:spPr>
      </p:pic>
      <p:pic>
        <p:nvPicPr>
          <p:cNvPr id="4" name="Picture 3" descr="A screenshot of a phone&#10;&#10;Description automatically generated">
            <a:extLst>
              <a:ext uri="{FF2B5EF4-FFF2-40B4-BE49-F238E27FC236}">
                <a16:creationId xmlns:a16="http://schemas.microsoft.com/office/drawing/2014/main" id="{425805C7-8B68-524A-409C-687BB59BAB6A}"/>
              </a:ext>
            </a:extLst>
          </p:cNvPr>
          <p:cNvPicPr>
            <a:picLocks noChangeAspect="1"/>
          </p:cNvPicPr>
          <p:nvPr/>
        </p:nvPicPr>
        <p:blipFill>
          <a:blip r:embed="rId7"/>
          <a:stretch>
            <a:fillRect/>
          </a:stretch>
        </p:blipFill>
        <p:spPr>
          <a:xfrm>
            <a:off x="5861478" y="1217010"/>
            <a:ext cx="3099642" cy="1752690"/>
          </a:xfrm>
          <a:prstGeom prst="rect">
            <a:avLst/>
          </a:prstGeom>
        </p:spPr>
      </p:pic>
    </p:spTree>
    <p:extLst>
      <p:ext uri="{BB962C8B-B14F-4D97-AF65-F5344CB8AC3E}">
        <p14:creationId xmlns:p14="http://schemas.microsoft.com/office/powerpoint/2010/main" val="1352897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800"/>
              </a:spcBef>
              <a:spcAft>
                <a:spcPts val="0"/>
              </a:spcAft>
              <a:buNone/>
            </a:pPr>
            <a:r>
              <a:rPr lang="en-GB" dirty="0"/>
              <a:t>Keeping up with the working log on a daily basis</a:t>
            </a:r>
          </a:p>
          <a:p>
            <a:pPr marL="0" lvl="0" indent="0" algn="just" rtl="0">
              <a:spcBef>
                <a:spcPts val="800"/>
              </a:spcBef>
              <a:spcAft>
                <a:spcPts val="0"/>
              </a:spcAft>
              <a:buNone/>
            </a:pPr>
            <a:r>
              <a:rPr lang="en-GB" dirty="0"/>
              <a:t>Keeping up with the learning log on a daily basis</a:t>
            </a:r>
          </a:p>
          <a:p>
            <a:pPr marL="0" lvl="0" indent="0" algn="just" rtl="0">
              <a:spcBef>
                <a:spcPts val="800"/>
              </a:spcBef>
              <a:spcAft>
                <a:spcPts val="0"/>
              </a:spcAft>
              <a:buNone/>
            </a:pPr>
            <a:r>
              <a:rPr lang="en-GB" dirty="0"/>
              <a:t>Trying to learn as much as possible from the Data Camp courses as stand in top 10 in the leaderboard</a:t>
            </a:r>
          </a:p>
          <a:p>
            <a:pPr marL="0" lvl="0" indent="0" algn="just" rtl="0">
              <a:spcBef>
                <a:spcPts val="800"/>
              </a:spcBef>
              <a:spcAft>
                <a:spcPts val="0"/>
              </a:spcAft>
              <a:buNone/>
            </a:pPr>
            <a:r>
              <a:rPr lang="en-GB" dirty="0"/>
              <a:t>To be able to produce a power bi visualization with clear view</a:t>
            </a: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 dirty="0"/>
              <a:t>For sure the python was the hardest as I’m not familiar with programing language</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800"/>
              </a:spcBef>
              <a:spcAft>
                <a:spcPts val="800"/>
              </a:spcAft>
              <a:buNone/>
            </a:pPr>
            <a:r>
              <a:rPr lang="en-GB" dirty="0"/>
              <a:t>N</a:t>
            </a:r>
            <a:r>
              <a:rPr lang="en" dirty="0"/>
              <a:t>ot procrasting is the most valuable lesson </a:t>
            </a:r>
            <a:r>
              <a:rPr lang="en-GB" dirty="0"/>
              <a:t>I have learned for sure</a:t>
            </a:r>
          </a:p>
          <a:p>
            <a:pPr marL="0" lvl="0" indent="0" algn="just" rtl="0">
              <a:spcBef>
                <a:spcPts val="800"/>
              </a:spcBef>
              <a:spcAft>
                <a:spcPts val="800"/>
              </a:spcAft>
              <a:buNone/>
            </a:pPr>
            <a:endParaRPr dirty="0"/>
          </a:p>
        </p:txBody>
      </p:sp>
      <p:sp>
        <p:nvSpPr>
          <p:cNvPr id="508" name="Google Shape;508;p53"/>
          <p:cNvSpPr txBox="1">
            <a:spLocks noGrp="1"/>
          </p:cNvSpPr>
          <p:nvPr>
            <p:ph type="title" idx="4"/>
          </p:nvPr>
        </p:nvSpPr>
        <p:spPr>
          <a:xfrm>
            <a:off x="-91848" y="96951"/>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My self assessment grade is a</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a:t>
            </a:r>
            <a:endParaRPr dirty="0"/>
          </a:p>
          <a:p>
            <a:pPr marL="0" lvl="0" indent="0" algn="just" rtl="0">
              <a:spcBef>
                <a:spcPts val="800"/>
              </a:spcBef>
              <a:spcAft>
                <a:spcPts val="0"/>
              </a:spcAft>
              <a:buNone/>
            </a:pPr>
            <a:r>
              <a:rPr lang="en-GB" dirty="0"/>
              <a:t>I think I graded myself  a fair assessment  but of course the mentor decides the best at the end</a:t>
            </a:r>
            <a:endParaRPr dirty="0"/>
          </a:p>
          <a:p>
            <a:pPr marL="0" lvl="0" indent="0" algn="just" rtl="0">
              <a:spcBef>
                <a:spcPts val="800"/>
              </a:spcBef>
              <a:spcAft>
                <a:spcPts val="0"/>
              </a:spcAft>
              <a:buNone/>
            </a:pPr>
            <a:r>
              <a:rPr lang="en" sz="1400" b="1" dirty="0"/>
              <a:t>How I plan to improve next block</a:t>
            </a:r>
          </a:p>
          <a:p>
            <a:pPr marL="0" lvl="0" indent="0" algn="just" rtl="0">
              <a:spcBef>
                <a:spcPts val="800"/>
              </a:spcBef>
              <a:spcAft>
                <a:spcPts val="0"/>
              </a:spcAft>
              <a:buNone/>
            </a:pPr>
            <a:endParaRPr sz="1400" b="1" dirty="0"/>
          </a:p>
          <a:p>
            <a:pPr marL="0" lvl="0" indent="0" algn="just" rtl="0">
              <a:spcBef>
                <a:spcPts val="800"/>
              </a:spcBef>
              <a:spcAft>
                <a:spcPts val="800"/>
              </a:spcAft>
              <a:buNone/>
            </a:pPr>
            <a:r>
              <a:rPr lang="en" dirty="0"/>
              <a:t>To start the planning early and to be one step a head so I don’t pressure myself at the end of the block</a:t>
            </a:r>
          </a:p>
          <a:p>
            <a:pPr marL="0" lvl="0" indent="0" algn="just" rtl="0">
              <a:spcBef>
                <a:spcPts val="800"/>
              </a:spcBef>
              <a:spcAft>
                <a:spcPts val="800"/>
              </a:spcAft>
              <a:buNone/>
            </a:pPr>
            <a:r>
              <a:rPr lang="en-GB" dirty="0"/>
              <a:t>A</a:t>
            </a:r>
            <a:r>
              <a:rPr lang="en" dirty="0"/>
              <a:t>nd for sure I will be having more outside courses for learning Python on my free time</a:t>
            </a:r>
            <a:endParaRPr dirty="0"/>
          </a:p>
        </p:txBody>
      </p:sp>
      <p:sp>
        <p:nvSpPr>
          <p:cNvPr id="518" name="Google Shape;518;p54"/>
          <p:cNvSpPr txBox="1"/>
          <p:nvPr/>
        </p:nvSpPr>
        <p:spPr>
          <a:xfrm>
            <a:off x="7918704" y="6767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Roboto"/>
                <a:ea typeface="Roboto"/>
                <a:cs typeface="Roboto"/>
                <a:sym typeface="Roboto"/>
              </a:rPr>
              <a:t>x.x</a:t>
            </a:r>
            <a:endParaRPr sz="3600" b="1">
              <a:solidFill>
                <a:srgbClr val="434343"/>
              </a:solidFill>
              <a:latin typeface="Roboto"/>
              <a:ea typeface="Roboto"/>
              <a:cs typeface="Roboto"/>
              <a:sym typeface="Roboto"/>
            </a:endParaRPr>
          </a:p>
        </p:txBody>
      </p:sp>
      <p:sp>
        <p:nvSpPr>
          <p:cNvPr id="5" name="Google Shape;508;p53">
            <a:extLst>
              <a:ext uri="{FF2B5EF4-FFF2-40B4-BE49-F238E27FC236}">
                <a16:creationId xmlns:a16="http://schemas.microsoft.com/office/drawing/2014/main" id="{EAC66E3E-7997-3FB2-868E-2DAC206B613B}"/>
              </a:ext>
            </a:extLst>
          </p:cNvPr>
          <p:cNvSpPr txBox="1">
            <a:spLocks/>
          </p:cNvSpPr>
          <p:nvPr/>
        </p:nvSpPr>
        <p:spPr>
          <a:xfrm>
            <a:off x="-91848" y="96951"/>
            <a:ext cx="8515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Light"/>
              <a:buNone/>
              <a:defRPr sz="4800" b="0" i="0" u="none" strike="noStrike" cap="none">
                <a:solidFill>
                  <a:schemeClr val="lt1"/>
                </a:solidFill>
                <a:latin typeface="Roboto Light"/>
                <a:ea typeface="Roboto Light"/>
                <a:cs typeface="Roboto Light"/>
                <a:sym typeface="Roboto Light"/>
              </a:defRPr>
            </a:lvl1pPr>
            <a:lvl2pPr marR="0" lvl="1"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2pPr>
            <a:lvl3pPr marR="0" lvl="2"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3pPr>
            <a:lvl4pPr marR="0" lvl="3"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4pPr>
            <a:lvl5pPr marR="0" lvl="4"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5pPr>
            <a:lvl6pPr marR="0" lvl="5"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6pPr>
            <a:lvl7pPr marR="0" lvl="6"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7pPr>
            <a:lvl8pPr marR="0" lvl="7"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8pPr>
            <a:lvl9pPr marR="0" lvl="8"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9pPr>
          </a:lstStyle>
          <a:p>
            <a:endParaRPr lang="en"/>
          </a:p>
        </p:txBody>
      </p:sp>
      <p:sp>
        <p:nvSpPr>
          <p:cNvPr id="7" name="Google Shape;508;p53">
            <a:extLst>
              <a:ext uri="{FF2B5EF4-FFF2-40B4-BE49-F238E27FC236}">
                <a16:creationId xmlns:a16="http://schemas.microsoft.com/office/drawing/2014/main" id="{6ADF2B66-4C53-E1C0-7D9C-21EFEAFCBDB5}"/>
              </a:ext>
            </a:extLst>
          </p:cNvPr>
          <p:cNvSpPr txBox="1">
            <a:spLocks noGrp="1"/>
          </p:cNvSpPr>
          <p:nvPr>
            <p:ph type="title" idx="4"/>
          </p:nvPr>
        </p:nvSpPr>
        <p:spPr>
          <a:xfrm>
            <a:off x="-89467" y="49326"/>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r>
              <a:rPr lang="en-US" dirty="0">
                <a:solidFill>
                  <a:schemeClr val="bg1"/>
                </a:solidFill>
              </a:rPr>
              <a:t>I set the goal of week (1) to get to know the lecturers and my colleagues, and at the same time to get more adaptive to the university system</a:t>
            </a:r>
            <a:endParaRPr dirty="0">
              <a:solidFill>
                <a:schemeClr val="bg1"/>
              </a:solidFill>
            </a:endParaRPr>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US" dirty="0"/>
              <a:t>There is still another day to finish week(1) and we already did a lot we got to know more about DSAI and the future rule job Data scientist what skills and requirements he should have</a:t>
            </a:r>
          </a:p>
          <a:p>
            <a:pPr marL="182880" lvl="0" indent="-154940" algn="l" rtl="0">
              <a:spcBef>
                <a:spcPts val="0"/>
              </a:spcBef>
              <a:spcAft>
                <a:spcPts val="0"/>
              </a:spcAft>
              <a:buSzPts val="1000"/>
              <a:buChar char="●"/>
            </a:pPr>
            <a:r>
              <a:rPr lang="en-US" dirty="0"/>
              <a:t>We did 2 quizzes about the things we had, and we also delivered presentation with other students.</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lvl="0" indent="-154940" algn="l" rtl="0">
              <a:spcBef>
                <a:spcPts val="0"/>
              </a:spcBef>
              <a:spcAft>
                <a:spcPts val="0"/>
              </a:spcAft>
              <a:buSzPts val="1000"/>
              <a:buChar char="●"/>
            </a:pPr>
            <a:r>
              <a:rPr lang="en" dirty="0"/>
              <a:t>I faced some </a:t>
            </a:r>
            <a:r>
              <a:rPr lang="en-GB" dirty="0"/>
              <a:t>difficulties, but it went well as in general</a:t>
            </a:r>
            <a:endParaRPr dirty="0"/>
          </a:p>
          <a:p>
            <a:pPr marL="182880" lvl="0" indent="-154940" algn="l" rtl="0">
              <a:spcBef>
                <a:spcPts val="0"/>
              </a:spcBef>
              <a:spcAft>
                <a:spcPts val="0"/>
              </a:spcAft>
              <a:buSzPts val="1000"/>
              <a:buChar char="●"/>
            </a:pPr>
            <a:r>
              <a:rPr lang="en" dirty="0"/>
              <a:t>What went well? </a:t>
            </a:r>
          </a:p>
          <a:p>
            <a:pPr marL="182880" lvl="0" indent="-154940" algn="l" rtl="0">
              <a:spcBef>
                <a:spcPts val="0"/>
              </a:spcBef>
              <a:spcAft>
                <a:spcPts val="0"/>
              </a:spcAft>
              <a:buSzPts val="1000"/>
              <a:buChar char="●"/>
            </a:pPr>
            <a:r>
              <a:rPr lang="en" dirty="0"/>
              <a:t>It went really good to know the university and my colleagues </a:t>
            </a:r>
            <a:endParaRPr dirty="0"/>
          </a:p>
          <a:p>
            <a:pPr marL="182880" lvl="0" indent="-154940" algn="l" rtl="0">
              <a:spcBef>
                <a:spcPts val="0"/>
              </a:spcBef>
              <a:spcAft>
                <a:spcPts val="0"/>
              </a:spcAft>
              <a:buSzPts val="1000"/>
              <a:buChar char="●"/>
            </a:pPr>
            <a:r>
              <a:rPr lang="en" dirty="0"/>
              <a:t>What didn’t go so well? </a:t>
            </a:r>
          </a:p>
          <a:p>
            <a:pPr marL="182880" lvl="0" indent="-154940" algn="l" rtl="0">
              <a:spcBef>
                <a:spcPts val="0"/>
              </a:spcBef>
              <a:spcAft>
                <a:spcPts val="0"/>
              </a:spcAft>
              <a:buSzPts val="1000"/>
              <a:buChar char="●"/>
            </a:pPr>
            <a:r>
              <a:rPr lang="en-US" dirty="0">
                <a:solidFill>
                  <a:schemeClr val="bg1"/>
                </a:solidFill>
              </a:rPr>
              <a:t>I faced problems on Wednesday and Thursday as I had problems doing the assignments in how to install </a:t>
            </a:r>
            <a:r>
              <a:rPr lang="en-US" dirty="0" err="1">
                <a:solidFill>
                  <a:schemeClr val="bg1"/>
                </a:solidFill>
              </a:rPr>
              <a:t>github</a:t>
            </a:r>
            <a:r>
              <a:rPr lang="en-US" dirty="0">
                <a:solidFill>
                  <a:schemeClr val="bg1"/>
                </a:solidFill>
              </a:rPr>
              <a:t> and </a:t>
            </a:r>
            <a:r>
              <a:rPr lang="en-US" dirty="0" err="1">
                <a:solidFill>
                  <a:schemeClr val="bg1"/>
                </a:solidFill>
              </a:rPr>
              <a:t>vscode</a:t>
            </a:r>
            <a:r>
              <a:rPr lang="en-US" dirty="0">
                <a:solidFill>
                  <a:schemeClr val="bg1"/>
                </a:solidFill>
              </a:rPr>
              <a:t> </a:t>
            </a:r>
            <a:r>
              <a:rPr lang="en-US" dirty="0" err="1">
                <a:solidFill>
                  <a:schemeClr val="bg1"/>
                </a:solidFill>
              </a:rPr>
              <a:t>etc</a:t>
            </a:r>
            <a:r>
              <a:rPr lang="en-US" dirty="0">
                <a:solidFill>
                  <a:schemeClr val="bg1"/>
                </a:solidFill>
              </a:rPr>
              <a:t>….</a:t>
            </a:r>
          </a:p>
          <a:p>
            <a:pPr marL="182880" lvl="0" indent="-154940" algn="l" rtl="0">
              <a:spcBef>
                <a:spcPts val="0"/>
              </a:spcBef>
              <a:spcAft>
                <a:spcPts val="0"/>
              </a:spcAft>
              <a:buSzPts val="1000"/>
              <a:buChar char="●"/>
            </a:pPr>
            <a:endParaRPr lang="en" dirty="0">
              <a:solidFill>
                <a:schemeClr val="bg1"/>
              </a:solidFill>
            </a:endParaRPr>
          </a:p>
          <a:p>
            <a:pPr marL="182880" lvl="0" indent="-154940" algn="l" rtl="0">
              <a:spcBef>
                <a:spcPts val="0"/>
              </a:spcBef>
              <a:spcAft>
                <a:spcPts val="0"/>
              </a:spcAft>
              <a:buSzPts val="1000"/>
              <a:buChar char="●"/>
            </a:pPr>
            <a:r>
              <a:rPr lang="en" dirty="0"/>
              <a:t>What did you learn? </a:t>
            </a:r>
          </a:p>
          <a:p>
            <a:pPr marL="182880" lvl="0" indent="-154940" algn="l" rtl="0">
              <a:spcBef>
                <a:spcPts val="0"/>
              </a:spcBef>
              <a:spcAft>
                <a:spcPts val="0"/>
              </a:spcAft>
              <a:buSzPts val="1000"/>
              <a:buChar char="●"/>
            </a:pPr>
            <a:r>
              <a:rPr lang="en-GB" dirty="0"/>
              <a:t>T</a:t>
            </a:r>
            <a:r>
              <a:rPr lang="en" dirty="0"/>
              <a:t>he main elemnt I had learned for now is to keep it up with bright space</a:t>
            </a:r>
          </a:p>
          <a:p>
            <a:pPr marL="182880" lvl="0" indent="-154940" algn="l" rtl="0">
              <a:spcBef>
                <a:spcPts val="0"/>
              </a:spcBef>
              <a:spcAft>
                <a:spcPts val="0"/>
              </a:spcAft>
              <a:buSzPts val="1000"/>
              <a:buChar char="●"/>
            </a:pPr>
            <a:r>
              <a:rPr lang="en-GB" dirty="0"/>
              <a:t>A</a:t>
            </a:r>
            <a:r>
              <a:rPr lang="en" dirty="0"/>
              <a:t>nd the assignments notification for next week , and </a:t>
            </a:r>
            <a:r>
              <a:rPr lang="en-GB" dirty="0"/>
              <a:t>I</a:t>
            </a:r>
            <a:r>
              <a:rPr lang="en" dirty="0"/>
              <a:t> should be more aware of dealines and what should be done in precise</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r>
              <a:rPr lang="en-GB" dirty="0"/>
              <a:t>T</a:t>
            </a:r>
            <a:r>
              <a:rPr lang="en" dirty="0"/>
              <a:t>o keep up with bright space and what quizzes should we do.</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 shot of a computer&#10;&#10;Description automatically generated">
            <a:extLst>
              <a:ext uri="{FF2B5EF4-FFF2-40B4-BE49-F238E27FC236}">
                <a16:creationId xmlns:a16="http://schemas.microsoft.com/office/drawing/2014/main" id="{B0341FBA-58A1-CCE1-8486-22C661C46641}"/>
              </a:ext>
            </a:extLst>
          </p:cNvPr>
          <p:cNvPicPr>
            <a:picLocks noChangeAspect="1"/>
          </p:cNvPicPr>
          <p:nvPr/>
        </p:nvPicPr>
        <p:blipFill>
          <a:blip r:embed="rId3"/>
          <a:stretch>
            <a:fillRect/>
          </a:stretch>
        </p:blipFill>
        <p:spPr>
          <a:xfrm>
            <a:off x="218454" y="3285067"/>
            <a:ext cx="3192258" cy="18584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p>
          <a:p>
            <a:pPr marL="182880" lvl="0" indent="-154940" algn="l" rtl="0">
              <a:spcBef>
                <a:spcPts val="0"/>
              </a:spcBef>
              <a:spcAft>
                <a:spcPts val="0"/>
              </a:spcAft>
              <a:buSzPts val="1000"/>
              <a:buChar char="●"/>
            </a:pPr>
            <a:r>
              <a:rPr lang="en-US" dirty="0"/>
              <a:t>●The feedback were about  how good the working log and learning were , but at the same time there were couple of issues , I need to write the headings of the tasks in working log to be more understandable which task I was doing and I need to write the task reflection or notes after I Finnish the task and my evidence need to be on git-hub to get easier access and prevent any harm to my evaluation , and I need to be ,more organized in my learning log from font to line order to give more concept to my file.</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Response</a:t>
            </a:r>
            <a:r>
              <a:rPr lang="en-US" dirty="0"/>
              <a:t> to Feedback:</a:t>
            </a:r>
          </a:p>
          <a:p>
            <a:pPr marL="182880" lvl="0" indent="-154940" algn="l" rtl="0">
              <a:spcBef>
                <a:spcPts val="0"/>
              </a:spcBef>
              <a:spcAft>
                <a:spcPts val="0"/>
              </a:spcAft>
              <a:buSzPts val="1000"/>
              <a:buChar char="●"/>
            </a:pPr>
            <a:r>
              <a:rPr lang="en-US" dirty="0"/>
              <a:t>I will make sure to keep on improving my working and learning log , and I really </a:t>
            </a:r>
            <a:r>
              <a:rPr lang="en-GB" dirty="0"/>
              <a:t>appreciate your help to teach me how to upload files on git-hub so I can use it for evidencing, and I start organize my learning log and keep updating my working log.</a:t>
            </a:r>
            <a:endParaRPr lang="en-US"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r>
              <a:rPr lang="en-GB" dirty="0"/>
              <a:t>T</a:t>
            </a:r>
            <a:r>
              <a:rPr lang="en" dirty="0"/>
              <a:t>o keep the pace of the course and geeting more into dat camp courses.</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 dirty="0"/>
              <a:t>I was able to discover some </a:t>
            </a:r>
            <a:r>
              <a:rPr lang="en-GB" dirty="0"/>
              <a:t>interesting roles in the AI field such data scientist and analytics translator.</a:t>
            </a:r>
          </a:p>
          <a:p>
            <a:pPr marL="182880" lvl="0" indent="-154940" algn="l" rtl="0">
              <a:spcBef>
                <a:spcPts val="0"/>
              </a:spcBef>
              <a:spcAft>
                <a:spcPts val="0"/>
              </a:spcAft>
              <a:buSzPts val="1000"/>
              <a:buChar char="●"/>
            </a:pPr>
            <a:r>
              <a:rPr lang="en-GB" dirty="0"/>
              <a:t>And the DIKW pyramid it explains how the data is being processed .</a:t>
            </a:r>
          </a:p>
          <a:p>
            <a:pPr marL="182880" lvl="0" indent="-154940" algn="l" rtl="0">
              <a:spcBef>
                <a:spcPts val="0"/>
              </a:spcBef>
              <a:spcAft>
                <a:spcPts val="0"/>
              </a:spcAft>
              <a:buSzPts val="1000"/>
              <a:buChar char="●"/>
            </a:pPr>
            <a:r>
              <a:rPr lang="en-GB" dirty="0"/>
              <a:t>And the analytical steps to solve a problem in four steps  : descriptive , Diagnostic , predictive , Prescriptive  analytically </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 ed gifs, etc.)</a:t>
            </a:r>
            <a:endParaRPr dirty="0"/>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endParaRPr lang="en-GB" dirty="0"/>
          </a:p>
          <a:p>
            <a:pPr marL="182880" lvl="0" indent="-154940" algn="l" rtl="0">
              <a:spcBef>
                <a:spcPts val="0"/>
              </a:spcBef>
              <a:spcAft>
                <a:spcPts val="0"/>
              </a:spcAft>
              <a:buSzPts val="1000"/>
              <a:buChar char="●"/>
            </a:pPr>
            <a:r>
              <a:rPr lang="en" dirty="0"/>
              <a:t>except that I’m behind in python coding</a:t>
            </a:r>
          </a:p>
          <a:p>
            <a:pPr marL="182880" lvl="0" indent="-154940" algn="l" rtl="0">
              <a:spcBef>
                <a:spcPts val="0"/>
              </a:spcBef>
              <a:spcAft>
                <a:spcPts val="0"/>
              </a:spcAft>
              <a:buSzPts val="1000"/>
              <a:buChar char="●"/>
            </a:pPr>
            <a:r>
              <a:rPr lang="en-GB" dirty="0"/>
              <a:t>F</a:t>
            </a:r>
            <a:r>
              <a:rPr lang="en" dirty="0"/>
              <a:t>or now it’s going good as we are going to get a review from the lecturer on our learning and working log , so we can have a better look on our work</a:t>
            </a:r>
            <a:endParaRPr dirty="0"/>
          </a:p>
          <a:p>
            <a:pPr marL="182880" lvl="0" indent="-154940" algn="l" rtl="0">
              <a:spcBef>
                <a:spcPts val="0"/>
              </a:spcBef>
              <a:spcAft>
                <a:spcPts val="0"/>
              </a:spcAft>
              <a:buSzPts val="1000"/>
              <a:buChar char="●"/>
            </a:pPr>
            <a:r>
              <a:rPr lang="en" dirty="0"/>
              <a:t>What went well? </a:t>
            </a:r>
          </a:p>
          <a:p>
            <a:pPr marL="182880" lvl="0" indent="-154940" algn="l" rtl="0">
              <a:spcBef>
                <a:spcPts val="0"/>
              </a:spcBef>
              <a:spcAft>
                <a:spcPts val="0"/>
              </a:spcAft>
              <a:buSzPts val="1000"/>
              <a:buChar char="●"/>
            </a:pPr>
            <a:r>
              <a:rPr lang="en-GB" dirty="0"/>
              <a:t>Organising the  homework and the self-study material  and time spending on doing tasks.</a:t>
            </a:r>
            <a:endParaRPr dirty="0"/>
          </a:p>
          <a:p>
            <a:pPr marL="182880" lvl="0" indent="-154940" algn="l" rtl="0">
              <a:spcBef>
                <a:spcPts val="0"/>
              </a:spcBef>
              <a:spcAft>
                <a:spcPts val="0"/>
              </a:spcAft>
              <a:buSzPts val="1000"/>
              <a:buChar char="●"/>
            </a:pPr>
            <a:r>
              <a:rPr lang="en" dirty="0"/>
              <a:t>What didn’t go so well?  </a:t>
            </a:r>
            <a:r>
              <a:rPr lang="en-GB" dirty="0"/>
              <a:t>I</a:t>
            </a:r>
            <a:r>
              <a:rPr lang="en" dirty="0"/>
              <a:t> had to spend more time on python programming as it was a complex functions </a:t>
            </a:r>
            <a:endParaRPr dirty="0"/>
          </a:p>
          <a:p>
            <a:pPr marL="182880" lvl="0" indent="-154940" algn="l" rtl="0">
              <a:spcBef>
                <a:spcPts val="0"/>
              </a:spcBef>
              <a:spcAft>
                <a:spcPts val="0"/>
              </a:spcAft>
              <a:buSzPts val="1000"/>
              <a:buChar char="●"/>
            </a:pPr>
            <a:r>
              <a:rPr lang="en" dirty="0"/>
              <a:t>What did you learn? </a:t>
            </a:r>
          </a:p>
          <a:p>
            <a:pPr marL="182880" lvl="0" indent="-154940" algn="l" rtl="0">
              <a:spcBef>
                <a:spcPts val="0"/>
              </a:spcBef>
              <a:spcAft>
                <a:spcPts val="0"/>
              </a:spcAft>
              <a:buSzPts val="1000"/>
              <a:buChar char="●"/>
            </a:pPr>
            <a:r>
              <a:rPr lang="en-GB" dirty="0"/>
              <a:t>I</a:t>
            </a:r>
            <a:r>
              <a:rPr lang="en" dirty="0"/>
              <a:t> learned the use of functions and loops of python and the DIKW pyramid and how to add context to the data to be informations and later to use it as knowledge and do decisions in wisdom.</a:t>
            </a:r>
            <a:endParaRPr dirty="0"/>
          </a:p>
          <a:p>
            <a:pPr marL="182880" lvl="0" indent="-154940" algn="l" rtl="0">
              <a:spcBef>
                <a:spcPts val="0"/>
              </a:spcBef>
              <a:spcAft>
                <a:spcPts val="0"/>
              </a:spcAft>
              <a:buSzPts val="1000"/>
              <a:buChar char="●"/>
            </a:pPr>
            <a:r>
              <a:rPr lang="en" dirty="0"/>
              <a:t>What could be added as an Action point looking forward to next week? </a:t>
            </a:r>
          </a:p>
          <a:p>
            <a:pPr marL="182880" lvl="0" indent="-154940" algn="l" rtl="0">
              <a:spcBef>
                <a:spcPts val="0"/>
              </a:spcBef>
              <a:spcAft>
                <a:spcPts val="0"/>
              </a:spcAft>
              <a:buSzPts val="1000"/>
              <a:buChar char="●"/>
            </a:pPr>
            <a:r>
              <a:rPr lang="en-GB" dirty="0"/>
              <a:t>T</a:t>
            </a:r>
            <a:r>
              <a:rPr lang="en" dirty="0"/>
              <a:t>o prepare data lab tasks as we have a presentation to do on </a:t>
            </a:r>
            <a:r>
              <a:rPr lang="en-GB" dirty="0"/>
              <a:t>F</a:t>
            </a:r>
            <a:r>
              <a:rPr lang="en" dirty="0"/>
              <a:t>riday and to work more time on python in codingbat</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close up of a certificate&#10;&#10;Description automatically generated">
            <a:extLst>
              <a:ext uri="{FF2B5EF4-FFF2-40B4-BE49-F238E27FC236}">
                <a16:creationId xmlns:a16="http://schemas.microsoft.com/office/drawing/2014/main" id="{9CD62851-7481-FE3C-8134-A9D90E0B29D3}"/>
              </a:ext>
            </a:extLst>
          </p:cNvPr>
          <p:cNvPicPr>
            <a:picLocks noChangeAspect="1"/>
          </p:cNvPicPr>
          <p:nvPr/>
        </p:nvPicPr>
        <p:blipFill>
          <a:blip r:embed="rId3"/>
          <a:stretch>
            <a:fillRect/>
          </a:stretch>
        </p:blipFill>
        <p:spPr>
          <a:xfrm>
            <a:off x="2746655" y="3214583"/>
            <a:ext cx="2008225" cy="1552438"/>
          </a:xfrm>
          <a:prstGeom prst="rect">
            <a:avLst/>
          </a:prstGeom>
        </p:spPr>
      </p:pic>
      <p:pic>
        <p:nvPicPr>
          <p:cNvPr id="5" name="Picture 4" descr="A certificate of completion&#10;&#10;Description automatically generated">
            <a:extLst>
              <a:ext uri="{FF2B5EF4-FFF2-40B4-BE49-F238E27FC236}">
                <a16:creationId xmlns:a16="http://schemas.microsoft.com/office/drawing/2014/main" id="{A208B847-EC85-E5A6-5E36-B380D131F488}"/>
              </a:ext>
            </a:extLst>
          </p:cNvPr>
          <p:cNvPicPr>
            <a:picLocks noChangeAspect="1"/>
          </p:cNvPicPr>
          <p:nvPr/>
        </p:nvPicPr>
        <p:blipFill>
          <a:blip r:embed="rId4"/>
          <a:stretch>
            <a:fillRect/>
          </a:stretch>
        </p:blipFill>
        <p:spPr>
          <a:xfrm>
            <a:off x="0" y="4133865"/>
            <a:ext cx="1910080" cy="1009635"/>
          </a:xfrm>
          <a:prstGeom prst="rect">
            <a:avLst/>
          </a:prstGeom>
        </p:spPr>
      </p:pic>
      <p:pic>
        <p:nvPicPr>
          <p:cNvPr id="7" name="Picture 6" descr="A document with text and numbers&#10;&#10;Description automatically generated">
            <a:extLst>
              <a:ext uri="{FF2B5EF4-FFF2-40B4-BE49-F238E27FC236}">
                <a16:creationId xmlns:a16="http://schemas.microsoft.com/office/drawing/2014/main" id="{11FB5270-1FBC-0F9D-87E9-1A7A800E164C}"/>
              </a:ext>
            </a:extLst>
          </p:cNvPr>
          <p:cNvPicPr>
            <a:picLocks noChangeAspect="1"/>
          </p:cNvPicPr>
          <p:nvPr/>
        </p:nvPicPr>
        <p:blipFill>
          <a:blip r:embed="rId5"/>
          <a:stretch>
            <a:fillRect/>
          </a:stretch>
        </p:blipFill>
        <p:spPr>
          <a:xfrm>
            <a:off x="0" y="3206372"/>
            <a:ext cx="1910080" cy="9274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6167" y="1152852"/>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p>
          <a:p>
            <a:pPr marL="182880" lvl="0" indent="-154940" algn="l" rtl="0">
              <a:spcBef>
                <a:spcPts val="0"/>
              </a:spcBef>
              <a:spcAft>
                <a:spcPts val="0"/>
              </a:spcAft>
              <a:buSzPts val="1000"/>
              <a:buChar char="●"/>
            </a:pPr>
            <a:r>
              <a:rPr lang="en-US" dirty="0"/>
              <a:t>●The feedback were about  how good the working log and learning were , but at the same time there were couple of issues , I need to write the headings of the tasks in working log to be more understandable which task I was doing and I need to write the task reflection or notes after I Finnish the task and my evidence need to be on git-hub to get easier access and prevent any harm to my evaluation , and I need to be ,more organized in my learning log from font to line order to give more concept to my file.</a:t>
            </a:r>
          </a:p>
          <a:p>
            <a:pPr marL="182880" lvl="0" indent="-154940" algn="l" rtl="0">
              <a:spcBef>
                <a:spcPts val="0"/>
              </a:spcBef>
              <a:spcAft>
                <a:spcPts val="0"/>
              </a:spcAft>
              <a:buSzPts val="1000"/>
              <a:buChar char="●"/>
            </a:pPr>
            <a:endParaRPr dirty="0"/>
          </a:p>
          <a:p>
            <a:pPr marL="0" lvl="0" indent="0" algn="l" rtl="0">
              <a:spcBef>
                <a:spcPts val="800"/>
              </a:spcBef>
              <a:spcAft>
                <a:spcPts val="800"/>
              </a:spcAft>
              <a:buNone/>
            </a:pPr>
            <a:r>
              <a:rPr lang="en" dirty="0"/>
              <a:t>Response</a:t>
            </a:r>
          </a:p>
          <a:p>
            <a:pPr marL="0" lvl="0" indent="0" algn="l" rtl="0">
              <a:spcBef>
                <a:spcPts val="800"/>
              </a:spcBef>
              <a:spcAft>
                <a:spcPts val="800"/>
              </a:spcAft>
              <a:buNone/>
            </a:pPr>
            <a:r>
              <a:rPr lang="en-US" dirty="0"/>
              <a:t>I will make sure to keep on improving my working and learning log , and I really appreciate your help to teach me how to upload files on git-hub so I can use it for evidencing, and I start organize my learning log and keep updating my working log.</a:t>
            </a:r>
          </a:p>
          <a:p>
            <a:pPr marL="0" lvl="0" indent="0" algn="l" rtl="0">
              <a:spcBef>
                <a:spcPts val="800"/>
              </a:spcBef>
              <a:spcAft>
                <a:spcPts val="800"/>
              </a:spcAft>
              <a:buNone/>
            </a:pPr>
            <a:endParaRPr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50" y="572700"/>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25" name="Google Shape;225;p26"/>
          <p:cNvSpPr txBox="1">
            <a:spLocks noGrp="1"/>
          </p:cNvSpPr>
          <p:nvPr>
            <p:ph type="subTitle" idx="1"/>
          </p:nvPr>
        </p:nvSpPr>
        <p:spPr>
          <a:xfrm>
            <a:off x="91500" y="603487"/>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did you do?</a:t>
            </a:r>
            <a:endParaRPr dirty="0"/>
          </a:p>
        </p:txBody>
      </p:sp>
      <p:sp>
        <p:nvSpPr>
          <p:cNvPr id="226" name="Google Shape;226;p26"/>
          <p:cNvSpPr txBox="1">
            <a:spLocks noGrp="1"/>
          </p:cNvSpPr>
          <p:nvPr>
            <p:ph type="body" idx="2"/>
          </p:nvPr>
        </p:nvSpPr>
        <p:spPr>
          <a:xfrm>
            <a:off x="0" y="800437"/>
            <a:ext cx="4294500" cy="368351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r>
              <a:rPr lang="en-GB" dirty="0"/>
              <a:t>T</a:t>
            </a:r>
            <a:r>
              <a:rPr lang="en" dirty="0"/>
              <a:t>o get to know more about the domains and subdomains of AI.</a:t>
            </a:r>
          </a:p>
          <a:p>
            <a:pPr marL="182880" lvl="0" indent="-154940" algn="l" rtl="0">
              <a:spcBef>
                <a:spcPts val="0"/>
              </a:spcBef>
              <a:spcAft>
                <a:spcPts val="0"/>
              </a:spcAft>
              <a:buSzPts val="1000"/>
              <a:buChar char="●"/>
            </a:pPr>
            <a:r>
              <a:rPr lang="en-GB" dirty="0"/>
              <a:t>T</a:t>
            </a:r>
            <a:r>
              <a:rPr lang="en" dirty="0"/>
              <a:t>o finalize the presentation about the science fiction movie “minority report.</a:t>
            </a:r>
          </a:p>
          <a:p>
            <a:pPr marL="182880" lvl="0" indent="-154940" algn="l" rtl="0">
              <a:spcBef>
                <a:spcPts val="0"/>
              </a:spcBef>
              <a:spcAft>
                <a:spcPts val="0"/>
              </a:spcAft>
              <a:buSzPts val="1000"/>
              <a:buChar char="●"/>
            </a:pPr>
            <a:r>
              <a:rPr lang="en-GB" dirty="0"/>
              <a:t>T</a:t>
            </a:r>
            <a:r>
              <a:rPr lang="en" dirty="0"/>
              <a:t>o know more about the role of a data engineer</a:t>
            </a:r>
          </a:p>
          <a:p>
            <a:pPr marL="182880" lvl="0" indent="-154940" algn="l" rtl="0">
              <a:spcBef>
                <a:spcPts val="0"/>
              </a:spcBef>
              <a:spcAft>
                <a:spcPts val="0"/>
              </a:spcAft>
              <a:buSzPts val="1000"/>
              <a:buChar char="●"/>
            </a:pPr>
            <a:r>
              <a:rPr lang="en-GB" dirty="0"/>
              <a:t>T</a:t>
            </a:r>
            <a:r>
              <a:rPr lang="en" dirty="0"/>
              <a:t>o get to know more about the ethics of AI</a:t>
            </a: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GB" dirty="0"/>
              <a:t>I</a:t>
            </a:r>
            <a:r>
              <a:rPr lang="en" dirty="0"/>
              <a:t> was able to get to know the life of a data scientist when </a:t>
            </a:r>
            <a:r>
              <a:rPr lang="en-GB" dirty="0"/>
              <a:t>I</a:t>
            </a:r>
            <a:r>
              <a:rPr lang="en" dirty="0"/>
              <a:t> got the chance to get a lecture by john artherfold.</a:t>
            </a:r>
          </a:p>
          <a:p>
            <a:pPr marL="182880" lvl="0" indent="-154940" algn="l" rtl="0">
              <a:spcBef>
                <a:spcPts val="0"/>
              </a:spcBef>
              <a:spcAft>
                <a:spcPts val="0"/>
              </a:spcAft>
              <a:buSzPts val="1000"/>
              <a:buChar char="●"/>
            </a:pPr>
            <a:r>
              <a:rPr lang="en-GB" dirty="0"/>
              <a:t>I</a:t>
            </a:r>
            <a:r>
              <a:rPr lang="en" dirty="0"/>
              <a:t> got the chance to study an ethical case of denial of financial situation of a couple called fred and tamara .</a:t>
            </a:r>
          </a:p>
          <a:p>
            <a:pPr marL="182880" lvl="0" indent="-154940" algn="l" rtl="0">
              <a:spcBef>
                <a:spcPts val="0"/>
              </a:spcBef>
              <a:spcAft>
                <a:spcPts val="0"/>
              </a:spcAft>
              <a:buSzPts val="1000"/>
              <a:buChar char="●"/>
            </a:pPr>
            <a:r>
              <a:rPr lang="en-GB" dirty="0"/>
              <a:t>We did at the block project about the doing a presentation that enquires </a:t>
            </a:r>
          </a:p>
          <a:p>
            <a:pPr marL="182880" lvl="0" indent="-154940" algn="l" rtl="0">
              <a:spcBef>
                <a:spcPts val="0"/>
              </a:spcBef>
              <a:spcAft>
                <a:spcPts val="0"/>
              </a:spcAft>
              <a:buSzPts val="1000"/>
              <a:buChar char="●"/>
            </a:pPr>
            <a:r>
              <a:rPr lang="en-GB" dirty="0"/>
              <a:t>All the information we had learned we were able to show it.</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p>
          <a:p>
            <a:pPr marL="182880" lvl="0" indent="-154940" algn="l" rtl="0">
              <a:spcBef>
                <a:spcPts val="0"/>
              </a:spcBef>
              <a:spcAft>
                <a:spcPts val="0"/>
              </a:spcAft>
              <a:buSzPts val="1000"/>
              <a:buChar char="●"/>
            </a:pPr>
            <a:endParaRPr lang="en-GB" dirty="0"/>
          </a:p>
          <a:p>
            <a:pPr marL="182880" lvl="0" indent="-154940" algn="l" rtl="0">
              <a:spcBef>
                <a:spcPts val="0"/>
              </a:spcBef>
              <a:spcAft>
                <a:spcPts val="0"/>
              </a:spcAft>
              <a:buSzPts val="1000"/>
              <a:buChar char="●"/>
            </a:pPr>
            <a:r>
              <a:rPr lang="en-GB" dirty="0">
                <a:hlinkClick r:id="rId3"/>
              </a:rPr>
              <a:t>Evidence link 1.</a:t>
            </a:r>
            <a:endParaRPr lang="en-GB" dirty="0"/>
          </a:p>
          <a:p>
            <a:pPr marL="182880" lvl="0" indent="-154940" algn="l" rtl="0">
              <a:spcBef>
                <a:spcPts val="0"/>
              </a:spcBef>
              <a:spcAft>
                <a:spcPts val="0"/>
              </a:spcAft>
              <a:buSzPts val="1000"/>
              <a:buChar char="●"/>
            </a:pPr>
            <a:endParaRPr lang="en-GB" dirty="0"/>
          </a:p>
          <a:p>
            <a:pPr marL="182880" lvl="0" indent="-154940" algn="l" rtl="0">
              <a:spcBef>
                <a:spcPts val="0"/>
              </a:spcBef>
              <a:spcAft>
                <a:spcPts val="0"/>
              </a:spcAft>
              <a:buSzPts val="1000"/>
              <a:buChar char="●"/>
            </a:pPr>
            <a:r>
              <a:rPr lang="en-GB" dirty="0">
                <a:hlinkClick r:id="rId4"/>
              </a:rPr>
              <a:t>Evidence link 2</a:t>
            </a:r>
            <a:endParaRPr lang="en-GB" dirty="0"/>
          </a:p>
          <a:p>
            <a:pPr marL="182880" lvl="0" indent="-154940" algn="l" rtl="0">
              <a:spcBef>
                <a:spcPts val="0"/>
              </a:spcBef>
              <a:spcAft>
                <a:spcPts val="0"/>
              </a:spcAft>
              <a:buSzPts val="1000"/>
              <a:buChar char="●"/>
            </a:pPr>
            <a:endParaRPr lang="en-GB" dirty="0"/>
          </a:p>
          <a:p>
            <a:pPr marL="182880" lvl="0" indent="-154940" algn="l" rtl="0">
              <a:spcBef>
                <a:spcPts val="0"/>
              </a:spcBef>
              <a:spcAft>
                <a:spcPts val="0"/>
              </a:spcAft>
              <a:buSzPts val="1000"/>
              <a:buChar char="●"/>
            </a:pPr>
            <a:r>
              <a:rPr lang="en-GB" dirty="0">
                <a:hlinkClick r:id="rId5"/>
              </a:rPr>
              <a:t>Evidence link 3</a:t>
            </a:r>
            <a:endParaRPr lang="en-GB" dirty="0"/>
          </a:p>
          <a:p>
            <a:pPr marL="182880" lvl="0" indent="-154940" algn="l" rtl="0">
              <a:spcBef>
                <a:spcPts val="0"/>
              </a:spcBef>
              <a:spcAft>
                <a:spcPts val="0"/>
              </a:spcAft>
              <a:buSzPts val="1000"/>
              <a:buChar char="●"/>
            </a:pPr>
            <a:endParaRPr lang="en-GB" dirty="0"/>
          </a:p>
          <a:p>
            <a:pPr marL="182880" lvl="0" indent="-154940" algn="l" rtl="0">
              <a:spcBef>
                <a:spcPts val="0"/>
              </a:spcBef>
              <a:spcAft>
                <a:spcPts val="0"/>
              </a:spcAft>
              <a:buSzPts val="1000"/>
              <a:buChar char="●"/>
            </a:pPr>
            <a:r>
              <a:rPr lang="en-GB" dirty="0">
                <a:hlinkClick r:id="rId6"/>
              </a:rPr>
              <a:t>Evidence link4</a:t>
            </a:r>
            <a:endParaRPr lang="en-GB" dirty="0"/>
          </a:p>
          <a:p>
            <a:pPr marL="182880" lvl="0" indent="-154940" algn="l" rtl="0">
              <a:spcBef>
                <a:spcPts val="0"/>
              </a:spcBef>
              <a:spcAft>
                <a:spcPts val="0"/>
              </a:spcAft>
              <a:buSzPts val="1000"/>
              <a:buChar char="●"/>
            </a:pPr>
            <a:endParaRPr lang="en-GB" dirty="0">
              <a:latin typeface="Palatino Linotype" panose="02040502050505030304" pitchFamily="18" charset="0"/>
            </a:endParaRPr>
          </a:p>
          <a:p>
            <a:pPr marL="27940" lvl="0" indent="0" algn="l" rtl="0">
              <a:spcBef>
                <a:spcPts val="0"/>
              </a:spcBef>
              <a:spcAft>
                <a:spcPts val="0"/>
              </a:spcAft>
              <a:buSzPts val="1000"/>
              <a:buNone/>
            </a:pPr>
            <a:endParaRPr lang="en-GB" dirty="0"/>
          </a:p>
          <a:p>
            <a:pPr marL="182880" lvl="0" indent="-154940" algn="l" rtl="0">
              <a:spcBef>
                <a:spcPts val="0"/>
              </a:spcBef>
              <a:spcAft>
                <a:spcPts val="0"/>
              </a:spcAft>
              <a:buSzPts val="1000"/>
              <a:buChar char="●"/>
            </a:pPr>
            <a:endParaRPr lang="en-GB" dirty="0"/>
          </a:p>
          <a:p>
            <a:pPr marL="182880" lvl="0" indent="-154940" algn="l" rtl="0">
              <a:spcBef>
                <a:spcPts val="0"/>
              </a:spcBef>
              <a:spcAft>
                <a:spcPts val="0"/>
              </a:spcAft>
              <a:buSzPts val="1000"/>
              <a:buChar char="●"/>
            </a:pPr>
            <a:endParaRPr dirty="0"/>
          </a:p>
        </p:txBody>
      </p:sp>
      <p:sp>
        <p:nvSpPr>
          <p:cNvPr id="227" name="Google Shape;227;p26"/>
          <p:cNvSpPr txBox="1">
            <a:spLocks noGrp="1"/>
          </p:cNvSpPr>
          <p:nvPr>
            <p:ph type="body" idx="3"/>
          </p:nvPr>
        </p:nvSpPr>
        <p:spPr>
          <a:xfrm>
            <a:off x="4663450" y="884801"/>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182880" lvl="0" indent="-154940" algn="l" rtl="0">
              <a:spcBef>
                <a:spcPts val="0"/>
              </a:spcBef>
              <a:spcAft>
                <a:spcPts val="0"/>
              </a:spcAft>
              <a:buSzPts val="1000"/>
              <a:buChar char="●"/>
            </a:pPr>
            <a:r>
              <a:rPr lang="en-GB" dirty="0"/>
              <a:t>I</a:t>
            </a:r>
            <a:r>
              <a:rPr lang="en" dirty="0"/>
              <a:t>t was good in overall and bit of challenging.</a:t>
            </a:r>
            <a:endParaRPr dirty="0"/>
          </a:p>
          <a:p>
            <a:pPr marL="182880" lvl="0" indent="-154940" algn="l" rtl="0">
              <a:spcBef>
                <a:spcPts val="0"/>
              </a:spcBef>
              <a:spcAft>
                <a:spcPts val="0"/>
              </a:spcAft>
              <a:buSzPts val="1000"/>
              <a:buChar char="●"/>
            </a:pPr>
            <a:r>
              <a:rPr lang="en" dirty="0"/>
              <a:t>What went well? </a:t>
            </a:r>
          </a:p>
          <a:p>
            <a:pPr marL="182880" lvl="0" indent="-154940" algn="l" rtl="0">
              <a:spcBef>
                <a:spcPts val="0"/>
              </a:spcBef>
              <a:spcAft>
                <a:spcPts val="0"/>
              </a:spcAft>
              <a:buSzPts val="1000"/>
              <a:buChar char="●"/>
            </a:pPr>
            <a:r>
              <a:rPr lang="en-GB" dirty="0"/>
              <a:t>T</a:t>
            </a:r>
            <a:r>
              <a:rPr lang="en" dirty="0"/>
              <a:t>he organizing of the self-study materials and connecting more with my peers</a:t>
            </a:r>
          </a:p>
          <a:p>
            <a:pPr marL="182880" lvl="0" indent="-154940" algn="l" rtl="0">
              <a:spcBef>
                <a:spcPts val="0"/>
              </a:spcBef>
              <a:spcAft>
                <a:spcPts val="0"/>
              </a:spcAft>
              <a:buSzPts val="1000"/>
              <a:buChar char="●"/>
            </a:pPr>
            <a:r>
              <a:rPr lang="en-GB" dirty="0"/>
              <a:t>H</a:t>
            </a:r>
            <a:r>
              <a:rPr lang="en" dirty="0"/>
              <a:t>aving a feed back turns out not to be a bad thing after all as </a:t>
            </a:r>
            <a:r>
              <a:rPr lang="en-GB" dirty="0"/>
              <a:t>I</a:t>
            </a:r>
            <a:r>
              <a:rPr lang="en" dirty="0"/>
              <a:t> got the chance to develop myself more and erase my mistake from happening again</a:t>
            </a:r>
            <a:endParaRPr dirty="0"/>
          </a:p>
          <a:p>
            <a:pPr marL="182880" lvl="0" indent="-154940" algn="l" rtl="0">
              <a:spcBef>
                <a:spcPts val="0"/>
              </a:spcBef>
              <a:spcAft>
                <a:spcPts val="0"/>
              </a:spcAft>
              <a:buSzPts val="1000"/>
              <a:buChar char="●"/>
            </a:pPr>
            <a:r>
              <a:rPr lang="en" dirty="0"/>
              <a:t>What didn’t go so well? </a:t>
            </a:r>
          </a:p>
          <a:p>
            <a:pPr marL="182880" lvl="0" indent="-154940" algn="l" rtl="0">
              <a:spcBef>
                <a:spcPts val="0"/>
              </a:spcBef>
              <a:spcAft>
                <a:spcPts val="0"/>
              </a:spcAft>
              <a:buSzPts val="1000"/>
              <a:buChar char="●"/>
            </a:pPr>
            <a:r>
              <a:rPr lang="en-GB" dirty="0"/>
              <a:t>T</a:t>
            </a:r>
            <a:r>
              <a:rPr lang="en" dirty="0"/>
              <a:t>ime </a:t>
            </a:r>
            <a:r>
              <a:rPr lang="en-GB" dirty="0"/>
              <a:t>management as there was a lot to do especially with a presentation on the table so I had to delay the coding materials to another day so I can focus more on the presentation</a:t>
            </a:r>
            <a:endParaRPr dirty="0"/>
          </a:p>
          <a:p>
            <a:pPr marL="182880" lvl="0" indent="-154940" algn="l" rtl="0">
              <a:spcBef>
                <a:spcPts val="0"/>
              </a:spcBef>
              <a:spcAft>
                <a:spcPts val="0"/>
              </a:spcAft>
              <a:buSzPts val="1000"/>
              <a:buChar char="●"/>
            </a:pPr>
            <a:r>
              <a:rPr lang="en" dirty="0"/>
              <a:t>What did you learn? </a:t>
            </a:r>
          </a:p>
          <a:p>
            <a:pPr marL="182880" lvl="0" indent="-154940" algn="l" rtl="0">
              <a:spcBef>
                <a:spcPts val="0"/>
              </a:spcBef>
              <a:spcAft>
                <a:spcPts val="0"/>
              </a:spcAft>
              <a:buSzPts val="1000"/>
              <a:buChar char="●"/>
            </a:pPr>
            <a:r>
              <a:rPr lang="en-GB" dirty="0"/>
              <a:t>I managed to use git-hub to upload my files in evidencing</a:t>
            </a:r>
          </a:p>
          <a:p>
            <a:pPr marL="182880" lvl="0" indent="-154940" algn="l" rtl="0">
              <a:spcBef>
                <a:spcPts val="0"/>
              </a:spcBef>
              <a:spcAft>
                <a:spcPts val="0"/>
              </a:spcAft>
              <a:buSzPts val="1000"/>
              <a:buChar char="●"/>
            </a:pPr>
            <a:r>
              <a:rPr lang="en-GB" dirty="0"/>
              <a:t>I made good use from mentor advice on how to improve my logs and it’s going in the right direction</a:t>
            </a:r>
          </a:p>
          <a:p>
            <a:pPr marL="182880" lvl="0" indent="-154940" algn="l" rtl="0">
              <a:spcBef>
                <a:spcPts val="0"/>
              </a:spcBef>
              <a:spcAft>
                <a:spcPts val="0"/>
              </a:spcAft>
              <a:buSzPts val="1000"/>
              <a:buChar char="●"/>
            </a:pPr>
            <a:r>
              <a:rPr lang="en-GB" dirty="0"/>
              <a:t>I also learned to evidence and document everything we are working on to prove it on later</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182880" lvl="0" indent="-154940" algn="l" rtl="0">
              <a:spcBef>
                <a:spcPts val="0"/>
              </a:spcBef>
              <a:spcAft>
                <a:spcPts val="0"/>
              </a:spcAft>
              <a:buSzPts val="1000"/>
              <a:buChar char="●"/>
            </a:pPr>
            <a:r>
              <a:rPr lang="en-GB" dirty="0"/>
              <a:t>T</a:t>
            </a:r>
            <a:r>
              <a:rPr lang="en" dirty="0"/>
              <a:t>o make good manage of time given and prevent interaction of tasks between eachother and not waste time during data-lab .</a:t>
            </a:r>
          </a:p>
          <a:p>
            <a:pPr marL="182880" lvl="0" indent="-154940" algn="l" rtl="0">
              <a:spcBef>
                <a:spcPts val="0"/>
              </a:spcBef>
              <a:spcAft>
                <a:spcPts val="0"/>
              </a:spcAft>
              <a:buSzPts val="1000"/>
              <a:buChar char="●"/>
            </a:pPr>
            <a:endParaRPr lang="en"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EF1D0BBA052B643B5E1D03A2914D54F" ma:contentTypeVersion="3" ma:contentTypeDescription="Create a new document." ma:contentTypeScope="" ma:versionID="6bc5a27a132c11c1e4516228572871fc">
  <xsd:schema xmlns:xsd="http://www.w3.org/2001/XMLSchema" xmlns:xs="http://www.w3.org/2001/XMLSchema" xmlns:p="http://schemas.microsoft.com/office/2006/metadata/properties" xmlns:ns3="7c8545af-3f13-424d-ac2e-fc0468939a8f" targetNamespace="http://schemas.microsoft.com/office/2006/metadata/properties" ma:root="true" ma:fieldsID="cdcebb654629ae443f672551f0aa0069" ns3:_="">
    <xsd:import namespace="7c8545af-3f13-424d-ac2e-fc0468939a8f"/>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8545af-3f13-424d-ac2e-fc0468939a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67B86F-F5BB-4BE6-9A37-0E19E53CB68B}">
  <ds:schemaRefs>
    <ds:schemaRef ds:uri="http://schemas.microsoft.com/office/2006/metadata/properties"/>
    <ds:schemaRef ds:uri="7c8545af-3f13-424d-ac2e-fc0468939a8f"/>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3.xml><?xml version="1.0" encoding="utf-8"?>
<ds:datastoreItem xmlns:ds="http://schemas.openxmlformats.org/officeDocument/2006/customXml" ds:itemID="{6427F7D0-241F-4B4F-A0D3-9755D2C6B5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8545af-3f13-424d-ac2e-fc0468939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2970</TotalTime>
  <Words>5420</Words>
  <Application>Microsoft Office PowerPoint</Application>
  <PresentationFormat>On-screen Show (16:9)</PresentationFormat>
  <Paragraphs>527</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Roboto Light</vt:lpstr>
      <vt:lpstr>Roboto</vt:lpstr>
      <vt:lpstr>Proxima Nova</vt:lpstr>
      <vt:lpstr>Palatino Linotype</vt:lpstr>
      <vt:lpstr>Helvetica Neue</vt:lpstr>
      <vt:lpstr>Arial</vt:lpstr>
      <vt:lpstr>Roboto Thin</vt:lpstr>
      <vt:lpstr>Segoe UI</vt:lpstr>
      <vt:lpstr>BUAS Gameday</vt:lpstr>
      <vt:lpstr>«Ibrahim Abdo» «231018» «Project 1A , FAI1»</vt:lpstr>
      <vt:lpstr>How To Use This Template</vt:lpstr>
      <vt:lpstr>Section A</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1</vt:lpstr>
      <vt:lpstr>ILO 1</vt:lpstr>
      <vt:lpstr>ILO 2</vt:lpstr>
      <vt:lpstr>ILO 2</vt:lpstr>
      <vt:lpstr>ILO 3</vt:lpstr>
      <vt:lpstr>ILO 3</vt:lpstr>
      <vt:lpstr>ILO 4</vt:lpstr>
      <vt:lpstr>ILO 4</vt:lpstr>
      <vt:lpstr>ILO 4</vt:lpstr>
      <vt:lpstr>ILO 5</vt:lpstr>
      <vt:lpstr>ILO 5</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ibrahim abdo</dc:creator>
  <cp:lastModifiedBy>Abdo, Ibrahim (231018)</cp:lastModifiedBy>
  <cp:revision>14</cp:revision>
  <dcterms:modified xsi:type="dcterms:W3CDTF">2024-06-20T23:16:20Z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0x0101001EF1D0BBA052B643B5E1D03A2914D54F</vt:lpwstr>
  </property>
  <property fmtid="{D5CDD505-2E9C-101B-9397-08002B2CF9AE}" pid="3" name="MediaServiceImageTags">
    <vt:lpwstr/>
  </property>
</Properties>
</file>